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 id="261" r:id="rId7"/>
    <p:sldId id="262" r:id="rId8"/>
    <p:sldId id="269" r:id="rId9"/>
    <p:sldId id="263" r:id="rId10"/>
    <p:sldId id="264" r:id="rId11"/>
    <p:sldId id="265" r:id="rId12"/>
    <p:sldId id="266" r:id="rId13"/>
    <p:sldId id="271" r:id="rId14"/>
    <p:sldId id="267" r:id="rId15"/>
    <p:sldId id="268" r:id="rId16"/>
    <p:sldId id="270" r:id="rId17"/>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94" autoAdjust="0"/>
    <p:restoredTop sz="94660"/>
  </p:normalViewPr>
  <p:slideViewPr>
    <p:cSldViewPr snapToGrid="0">
      <p:cViewPr varScale="1">
        <p:scale>
          <a:sx n="47" d="100"/>
          <a:sy n="47" d="100"/>
        </p:scale>
        <p:origin x="-96" y="-235"/>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2C157AB9-E9C7-4C2C-B805-F1138B1A0A07}" type="datetimeFigureOut">
              <a:rPr lang="es-CO" smtClean="0"/>
              <a:t>22/02/2016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948B2A-6538-4A8E-A15A-1F069559C60C}" type="slidenum">
              <a:rPr lang="es-CO" smtClean="0"/>
              <a:t>‹Nº›</a:t>
            </a:fld>
            <a:endParaRPr lang="es-CO"/>
          </a:p>
        </p:txBody>
      </p:sp>
    </p:spTree>
    <p:extLst>
      <p:ext uri="{BB962C8B-B14F-4D97-AF65-F5344CB8AC3E}">
        <p14:creationId xmlns:p14="http://schemas.microsoft.com/office/powerpoint/2010/main" val="364771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C157AB9-E9C7-4C2C-B805-F1138B1A0A07}" type="datetimeFigureOut">
              <a:rPr lang="es-CO" smtClean="0"/>
              <a:t>22/02/2016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948B2A-6538-4A8E-A15A-1F069559C60C}" type="slidenum">
              <a:rPr lang="es-CO" smtClean="0"/>
              <a:t>‹Nº›</a:t>
            </a:fld>
            <a:endParaRPr lang="es-CO"/>
          </a:p>
        </p:txBody>
      </p:sp>
    </p:spTree>
    <p:extLst>
      <p:ext uri="{BB962C8B-B14F-4D97-AF65-F5344CB8AC3E}">
        <p14:creationId xmlns:p14="http://schemas.microsoft.com/office/powerpoint/2010/main" val="1576397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C157AB9-E9C7-4C2C-B805-F1138B1A0A07}" type="datetimeFigureOut">
              <a:rPr lang="es-CO" smtClean="0"/>
              <a:t>22/02/2016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948B2A-6538-4A8E-A15A-1F069559C60C}"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678015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C157AB9-E9C7-4C2C-B805-F1138B1A0A07}" type="datetimeFigureOut">
              <a:rPr lang="es-CO" smtClean="0"/>
              <a:t>22/02/2016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948B2A-6538-4A8E-A15A-1F069559C60C}" type="slidenum">
              <a:rPr lang="es-CO" smtClean="0"/>
              <a:t>‹Nº›</a:t>
            </a:fld>
            <a:endParaRPr lang="es-CO"/>
          </a:p>
        </p:txBody>
      </p:sp>
    </p:spTree>
    <p:extLst>
      <p:ext uri="{BB962C8B-B14F-4D97-AF65-F5344CB8AC3E}">
        <p14:creationId xmlns:p14="http://schemas.microsoft.com/office/powerpoint/2010/main" val="1069088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C157AB9-E9C7-4C2C-B805-F1138B1A0A07}" type="datetimeFigureOut">
              <a:rPr lang="es-CO" smtClean="0"/>
              <a:t>22/02/2016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948B2A-6538-4A8E-A15A-1F069559C60C}"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25130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C157AB9-E9C7-4C2C-B805-F1138B1A0A07}" type="datetimeFigureOut">
              <a:rPr lang="es-CO" smtClean="0"/>
              <a:t>22/02/2016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948B2A-6538-4A8E-A15A-1F069559C60C}" type="slidenum">
              <a:rPr lang="es-CO" smtClean="0"/>
              <a:t>‹Nº›</a:t>
            </a:fld>
            <a:endParaRPr lang="es-CO"/>
          </a:p>
        </p:txBody>
      </p:sp>
    </p:spTree>
    <p:extLst>
      <p:ext uri="{BB962C8B-B14F-4D97-AF65-F5344CB8AC3E}">
        <p14:creationId xmlns:p14="http://schemas.microsoft.com/office/powerpoint/2010/main" val="30934853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C157AB9-E9C7-4C2C-B805-F1138B1A0A07}" type="datetimeFigureOut">
              <a:rPr lang="es-CO" smtClean="0"/>
              <a:t>22/02/2016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948B2A-6538-4A8E-A15A-1F069559C60C}" type="slidenum">
              <a:rPr lang="es-CO" smtClean="0"/>
              <a:t>‹Nº›</a:t>
            </a:fld>
            <a:endParaRPr lang="es-CO"/>
          </a:p>
        </p:txBody>
      </p:sp>
    </p:spTree>
    <p:extLst>
      <p:ext uri="{BB962C8B-B14F-4D97-AF65-F5344CB8AC3E}">
        <p14:creationId xmlns:p14="http://schemas.microsoft.com/office/powerpoint/2010/main" val="745727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C157AB9-E9C7-4C2C-B805-F1138B1A0A07}" type="datetimeFigureOut">
              <a:rPr lang="es-CO" smtClean="0"/>
              <a:t>22/02/2016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948B2A-6538-4A8E-A15A-1F069559C60C}" type="slidenum">
              <a:rPr lang="es-CO" smtClean="0"/>
              <a:t>‹Nº›</a:t>
            </a:fld>
            <a:endParaRPr lang="es-CO"/>
          </a:p>
        </p:txBody>
      </p:sp>
    </p:spTree>
    <p:extLst>
      <p:ext uri="{BB962C8B-B14F-4D97-AF65-F5344CB8AC3E}">
        <p14:creationId xmlns:p14="http://schemas.microsoft.com/office/powerpoint/2010/main" val="2042809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C157AB9-E9C7-4C2C-B805-F1138B1A0A07}" type="datetimeFigureOut">
              <a:rPr lang="es-CO" smtClean="0"/>
              <a:t>22/02/2016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948B2A-6538-4A8E-A15A-1F069559C60C}" type="slidenum">
              <a:rPr lang="es-CO" smtClean="0"/>
              <a:t>‹Nº›</a:t>
            </a:fld>
            <a:endParaRPr lang="es-CO"/>
          </a:p>
        </p:txBody>
      </p:sp>
    </p:spTree>
    <p:extLst>
      <p:ext uri="{BB962C8B-B14F-4D97-AF65-F5344CB8AC3E}">
        <p14:creationId xmlns:p14="http://schemas.microsoft.com/office/powerpoint/2010/main" val="1758879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C157AB9-E9C7-4C2C-B805-F1138B1A0A07}" type="datetimeFigureOut">
              <a:rPr lang="es-CO" smtClean="0"/>
              <a:t>22/02/2016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948B2A-6538-4A8E-A15A-1F069559C60C}" type="slidenum">
              <a:rPr lang="es-CO" smtClean="0"/>
              <a:t>‹Nº›</a:t>
            </a:fld>
            <a:endParaRPr lang="es-CO"/>
          </a:p>
        </p:txBody>
      </p:sp>
    </p:spTree>
    <p:extLst>
      <p:ext uri="{BB962C8B-B14F-4D97-AF65-F5344CB8AC3E}">
        <p14:creationId xmlns:p14="http://schemas.microsoft.com/office/powerpoint/2010/main" val="3094689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C157AB9-E9C7-4C2C-B805-F1138B1A0A07}" type="datetimeFigureOut">
              <a:rPr lang="es-CO" smtClean="0"/>
              <a:t>22/02/2016</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4948B2A-6538-4A8E-A15A-1F069559C60C}" type="slidenum">
              <a:rPr lang="es-CO" smtClean="0"/>
              <a:t>‹Nº›</a:t>
            </a:fld>
            <a:endParaRPr lang="es-CO"/>
          </a:p>
        </p:txBody>
      </p:sp>
    </p:spTree>
    <p:extLst>
      <p:ext uri="{BB962C8B-B14F-4D97-AF65-F5344CB8AC3E}">
        <p14:creationId xmlns:p14="http://schemas.microsoft.com/office/powerpoint/2010/main" val="926542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C157AB9-E9C7-4C2C-B805-F1138B1A0A07}" type="datetimeFigureOut">
              <a:rPr lang="es-CO" smtClean="0"/>
              <a:t>22/02/2016</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B4948B2A-6538-4A8E-A15A-1F069559C60C}" type="slidenum">
              <a:rPr lang="es-CO" smtClean="0"/>
              <a:t>‹Nº›</a:t>
            </a:fld>
            <a:endParaRPr lang="es-CO"/>
          </a:p>
        </p:txBody>
      </p:sp>
    </p:spTree>
    <p:extLst>
      <p:ext uri="{BB962C8B-B14F-4D97-AF65-F5344CB8AC3E}">
        <p14:creationId xmlns:p14="http://schemas.microsoft.com/office/powerpoint/2010/main" val="190260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C157AB9-E9C7-4C2C-B805-F1138B1A0A07}" type="datetimeFigureOut">
              <a:rPr lang="es-CO" smtClean="0"/>
              <a:t>22/02/2016</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B4948B2A-6538-4A8E-A15A-1F069559C60C}" type="slidenum">
              <a:rPr lang="es-CO" smtClean="0"/>
              <a:t>‹Nº›</a:t>
            </a:fld>
            <a:endParaRPr lang="es-CO"/>
          </a:p>
        </p:txBody>
      </p:sp>
    </p:spTree>
    <p:extLst>
      <p:ext uri="{BB962C8B-B14F-4D97-AF65-F5344CB8AC3E}">
        <p14:creationId xmlns:p14="http://schemas.microsoft.com/office/powerpoint/2010/main" val="3617963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157AB9-E9C7-4C2C-B805-F1138B1A0A07}" type="datetimeFigureOut">
              <a:rPr lang="es-CO" smtClean="0"/>
              <a:t>22/02/2016</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B4948B2A-6538-4A8E-A15A-1F069559C60C}" type="slidenum">
              <a:rPr lang="es-CO" smtClean="0"/>
              <a:t>‹Nº›</a:t>
            </a:fld>
            <a:endParaRPr lang="es-CO"/>
          </a:p>
        </p:txBody>
      </p:sp>
    </p:spTree>
    <p:extLst>
      <p:ext uri="{BB962C8B-B14F-4D97-AF65-F5344CB8AC3E}">
        <p14:creationId xmlns:p14="http://schemas.microsoft.com/office/powerpoint/2010/main" val="2192066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C157AB9-E9C7-4C2C-B805-F1138B1A0A07}" type="datetimeFigureOut">
              <a:rPr lang="es-CO" smtClean="0"/>
              <a:t>22/02/2016</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4948B2A-6538-4A8E-A15A-1F069559C60C}" type="slidenum">
              <a:rPr lang="es-CO" smtClean="0"/>
              <a:t>‹Nº›</a:t>
            </a:fld>
            <a:endParaRPr lang="es-CO"/>
          </a:p>
        </p:txBody>
      </p:sp>
    </p:spTree>
    <p:extLst>
      <p:ext uri="{BB962C8B-B14F-4D97-AF65-F5344CB8AC3E}">
        <p14:creationId xmlns:p14="http://schemas.microsoft.com/office/powerpoint/2010/main" val="335522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C157AB9-E9C7-4C2C-B805-F1138B1A0A07}" type="datetimeFigureOut">
              <a:rPr lang="es-CO" smtClean="0"/>
              <a:t>22/02/2016</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4948B2A-6538-4A8E-A15A-1F069559C60C}" type="slidenum">
              <a:rPr lang="es-CO" smtClean="0"/>
              <a:t>‹Nº›</a:t>
            </a:fld>
            <a:endParaRPr lang="es-CO"/>
          </a:p>
        </p:txBody>
      </p:sp>
    </p:spTree>
    <p:extLst>
      <p:ext uri="{BB962C8B-B14F-4D97-AF65-F5344CB8AC3E}">
        <p14:creationId xmlns:p14="http://schemas.microsoft.com/office/powerpoint/2010/main" val="4274326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C157AB9-E9C7-4C2C-B805-F1138B1A0A07}" type="datetimeFigureOut">
              <a:rPr lang="es-CO" smtClean="0"/>
              <a:t>22/02/2016</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4948B2A-6538-4A8E-A15A-1F069559C60C}" type="slidenum">
              <a:rPr lang="es-CO" smtClean="0"/>
              <a:t>‹Nº›</a:t>
            </a:fld>
            <a:endParaRPr lang="es-CO"/>
          </a:p>
        </p:txBody>
      </p:sp>
    </p:spTree>
    <p:extLst>
      <p:ext uri="{BB962C8B-B14F-4D97-AF65-F5344CB8AC3E}">
        <p14:creationId xmlns:p14="http://schemas.microsoft.com/office/powerpoint/2010/main" val="285088603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bibliotecanacional.gov.co/caja-herramientas/sites/default/files/miniaturasenlaces/Sen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164" y="1554603"/>
            <a:ext cx="3905437" cy="3806314"/>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4894730" y="3000560"/>
            <a:ext cx="4941802" cy="1938992"/>
          </a:xfrm>
          <a:prstGeom prst="rect">
            <a:avLst/>
          </a:prstGeom>
          <a:noFill/>
        </p:spPr>
        <p:txBody>
          <a:bodyPr wrap="none" rtlCol="0">
            <a:spAutoFit/>
          </a:bodyPr>
          <a:lstStyle/>
          <a:p>
            <a:pPr algn="ctr"/>
            <a:r>
              <a:rPr lang="es-CO" sz="2400" b="1" dirty="0" smtClean="0">
                <a:latin typeface="Arial" panose="020B0604020202020204" pitchFamily="34" charset="0"/>
                <a:cs typeface="Arial" panose="020B0604020202020204" pitchFamily="34" charset="0"/>
              </a:rPr>
              <a:t>PRESENTADO POR:</a:t>
            </a:r>
          </a:p>
          <a:p>
            <a:pPr algn="ctr"/>
            <a:r>
              <a:rPr lang="es-CO" sz="2400" b="1" dirty="0" smtClean="0">
                <a:latin typeface="Arial" panose="020B0604020202020204" pitchFamily="34" charset="0"/>
                <a:cs typeface="Arial" panose="020B0604020202020204" pitchFamily="34" charset="0"/>
              </a:rPr>
              <a:t>     </a:t>
            </a:r>
          </a:p>
          <a:p>
            <a:pPr algn="ctr"/>
            <a:r>
              <a:rPr lang="es-CO" sz="2400" b="1" dirty="0" smtClean="0">
                <a:latin typeface="Arial" panose="020B0604020202020204" pitchFamily="34" charset="0"/>
                <a:cs typeface="Arial" panose="020B0604020202020204" pitchFamily="34" charset="0"/>
              </a:rPr>
              <a:t>CINDY JOHANA MEJIA</a:t>
            </a:r>
          </a:p>
          <a:p>
            <a:pPr algn="ctr"/>
            <a:r>
              <a:rPr lang="es-CO" sz="2400" b="1" dirty="0" smtClean="0">
                <a:latin typeface="Arial" panose="020B0604020202020204" pitchFamily="34" charset="0"/>
                <a:cs typeface="Arial" panose="020B0604020202020204" pitchFamily="34" charset="0"/>
              </a:rPr>
              <a:t>DIANA CAROLINA OVIEDO</a:t>
            </a:r>
          </a:p>
          <a:p>
            <a:pPr algn="ctr"/>
            <a:r>
              <a:rPr lang="es-CO" sz="2400" b="1" dirty="0" smtClean="0">
                <a:latin typeface="Arial" panose="020B0604020202020204" pitchFamily="34" charset="0"/>
                <a:cs typeface="Arial" panose="020B0604020202020204" pitchFamily="34" charset="0"/>
              </a:rPr>
              <a:t>MAIRA ALEXANDRA GRAJALES</a:t>
            </a:r>
            <a:endParaRPr lang="es-CO"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6856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38156" y="2160589"/>
            <a:ext cx="8596668" cy="4530497"/>
          </a:xfrm>
        </p:spPr>
        <p:txBody>
          <a:bodyPr>
            <a:normAutofit/>
          </a:bodyPr>
          <a:lstStyle/>
          <a:p>
            <a:pPr algn="just">
              <a:buFontTx/>
              <a:buChar char="-"/>
            </a:pPr>
            <a:r>
              <a:rPr lang="es-CO" dirty="0" smtClean="0">
                <a:solidFill>
                  <a:schemeClr val="tx1"/>
                </a:solidFill>
                <a:latin typeface="Arial" panose="020B0604020202020204" pitchFamily="34" charset="0"/>
                <a:cs typeface="Arial" panose="020B0604020202020204" pitchFamily="34" charset="0"/>
              </a:rPr>
              <a:t>Asesoría y control de planificación familia</a:t>
            </a:r>
          </a:p>
          <a:p>
            <a:pPr algn="just">
              <a:buFontTx/>
              <a:buChar char="-"/>
            </a:pPr>
            <a:r>
              <a:rPr lang="es-CO" dirty="0" smtClean="0">
                <a:solidFill>
                  <a:schemeClr val="tx1"/>
                </a:solidFill>
                <a:latin typeface="Arial" panose="020B0604020202020204" pitchFamily="34" charset="0"/>
                <a:cs typeface="Arial" panose="020B0604020202020204" pitchFamily="34" charset="0"/>
              </a:rPr>
              <a:t>Detección temprana de cáncer </a:t>
            </a:r>
            <a:r>
              <a:rPr lang="es-CO" dirty="0" err="1" smtClean="0">
                <a:solidFill>
                  <a:schemeClr val="tx1"/>
                </a:solidFill>
                <a:latin typeface="Arial" panose="020B0604020202020204" pitchFamily="34" charset="0"/>
                <a:cs typeface="Arial" panose="020B0604020202020204" pitchFamily="34" charset="0"/>
              </a:rPr>
              <a:t>cervicouterino</a:t>
            </a:r>
            <a:r>
              <a:rPr lang="es-CO" dirty="0" smtClean="0">
                <a:solidFill>
                  <a:schemeClr val="tx1"/>
                </a:solidFill>
                <a:latin typeface="Arial" panose="020B0604020202020204" pitchFamily="34" charset="0"/>
                <a:cs typeface="Arial" panose="020B0604020202020204" pitchFamily="34" charset="0"/>
              </a:rPr>
              <a:t>.</a:t>
            </a:r>
          </a:p>
          <a:p>
            <a:pPr algn="just">
              <a:buFontTx/>
              <a:buChar char="-"/>
            </a:pPr>
            <a:r>
              <a:rPr lang="es-CO" dirty="0" smtClean="0">
                <a:solidFill>
                  <a:schemeClr val="tx1"/>
                </a:solidFill>
                <a:latin typeface="Arial" panose="020B0604020202020204" pitchFamily="34" charset="0"/>
                <a:cs typeface="Arial" panose="020B0604020202020204" pitchFamily="34" charset="0"/>
              </a:rPr>
              <a:t>Detección temprana de alteraciones del adulto</a:t>
            </a:r>
          </a:p>
          <a:p>
            <a:pPr algn="just">
              <a:buFontTx/>
              <a:buChar char="-"/>
            </a:pPr>
            <a:r>
              <a:rPr lang="es-CO" dirty="0" smtClean="0">
                <a:solidFill>
                  <a:schemeClr val="tx1"/>
                </a:solidFill>
                <a:latin typeface="Arial" panose="020B0604020202020204" pitchFamily="34" charset="0"/>
                <a:cs typeface="Arial" panose="020B0604020202020204" pitchFamily="34" charset="0"/>
              </a:rPr>
              <a:t>Detección temprana de alteraciones de la agudeza visual</a:t>
            </a:r>
          </a:p>
          <a:p>
            <a:pPr algn="just">
              <a:buFontTx/>
              <a:buChar char="-"/>
            </a:pPr>
            <a:r>
              <a:rPr lang="es-CO" dirty="0">
                <a:solidFill>
                  <a:schemeClr val="tx1"/>
                </a:solidFill>
                <a:latin typeface="Arial" panose="020B0604020202020204" pitchFamily="34" charset="0"/>
                <a:cs typeface="Arial" panose="020B0604020202020204" pitchFamily="34" charset="0"/>
              </a:rPr>
              <a:t>C</a:t>
            </a:r>
            <a:r>
              <a:rPr lang="es-CO" dirty="0" smtClean="0">
                <a:solidFill>
                  <a:schemeClr val="tx1"/>
                </a:solidFill>
                <a:latin typeface="Arial" panose="020B0604020202020204" pitchFamily="34" charset="0"/>
                <a:cs typeface="Arial" panose="020B0604020202020204" pitchFamily="34" charset="0"/>
              </a:rPr>
              <a:t>onsulta de control post – parto</a:t>
            </a:r>
          </a:p>
          <a:p>
            <a:pPr algn="just">
              <a:buFontTx/>
              <a:buChar char="-"/>
            </a:pPr>
            <a:r>
              <a:rPr lang="es-CO" dirty="0">
                <a:solidFill>
                  <a:schemeClr val="tx1"/>
                </a:solidFill>
                <a:latin typeface="Arial" panose="020B0604020202020204" pitchFamily="34" charset="0"/>
                <a:cs typeface="Arial" panose="020B0604020202020204" pitchFamily="34" charset="0"/>
              </a:rPr>
              <a:t>C</a:t>
            </a:r>
            <a:r>
              <a:rPr lang="es-CO" dirty="0" smtClean="0">
                <a:solidFill>
                  <a:schemeClr val="tx1"/>
                </a:solidFill>
                <a:latin typeface="Arial" panose="020B0604020202020204" pitchFamily="34" charset="0"/>
                <a:cs typeface="Arial" panose="020B0604020202020204" pitchFamily="34" charset="0"/>
              </a:rPr>
              <a:t>onsulta de control del recién nacido</a:t>
            </a:r>
          </a:p>
          <a:p>
            <a:pPr algn="just">
              <a:buFontTx/>
              <a:buChar char="-"/>
            </a:pPr>
            <a:r>
              <a:rPr lang="es-CO" dirty="0">
                <a:solidFill>
                  <a:schemeClr val="tx1"/>
                </a:solidFill>
                <a:latin typeface="Arial" panose="020B0604020202020204" pitchFamily="34" charset="0"/>
                <a:cs typeface="Arial" panose="020B0604020202020204" pitchFamily="34" charset="0"/>
              </a:rPr>
              <a:t>C</a:t>
            </a:r>
            <a:r>
              <a:rPr lang="es-CO" dirty="0" smtClean="0">
                <a:solidFill>
                  <a:schemeClr val="tx1"/>
                </a:solidFill>
                <a:latin typeface="Arial" panose="020B0604020202020204" pitchFamily="34" charset="0"/>
                <a:cs typeface="Arial" panose="020B0604020202020204" pitchFamily="34" charset="0"/>
              </a:rPr>
              <a:t>ontrol de placa bacteriana</a:t>
            </a:r>
          </a:p>
          <a:p>
            <a:pPr algn="just">
              <a:buFontTx/>
              <a:buChar char="-"/>
            </a:pPr>
            <a:r>
              <a:rPr lang="es-CO" dirty="0">
                <a:solidFill>
                  <a:schemeClr val="tx1"/>
                </a:solidFill>
                <a:latin typeface="Arial" panose="020B0604020202020204" pitchFamily="34" charset="0"/>
                <a:cs typeface="Arial" panose="020B0604020202020204" pitchFamily="34" charset="0"/>
              </a:rPr>
              <a:t>A</a:t>
            </a:r>
            <a:r>
              <a:rPr lang="es-CO" dirty="0" smtClean="0">
                <a:solidFill>
                  <a:schemeClr val="tx1"/>
                </a:solidFill>
                <a:latin typeface="Arial" panose="020B0604020202020204" pitchFamily="34" charset="0"/>
                <a:cs typeface="Arial" panose="020B0604020202020204" pitchFamily="34" charset="0"/>
              </a:rPr>
              <a:t>plicación de flúor</a:t>
            </a:r>
            <a:endParaRPr lang="es-CO" dirty="0">
              <a:solidFill>
                <a:schemeClr val="tx1"/>
              </a:solidFill>
              <a:latin typeface="Arial" panose="020B0604020202020204" pitchFamily="34" charset="0"/>
              <a:cs typeface="Arial" panose="020B0604020202020204" pitchFamily="34" charset="0"/>
            </a:endParaRPr>
          </a:p>
          <a:p>
            <a:pPr algn="just">
              <a:buFontTx/>
              <a:buChar char="-"/>
            </a:pPr>
            <a:r>
              <a:rPr lang="es-CO" dirty="0">
                <a:solidFill>
                  <a:schemeClr val="tx1"/>
                </a:solidFill>
                <a:latin typeface="Arial" panose="020B0604020202020204" pitchFamily="34" charset="0"/>
                <a:cs typeface="Arial" panose="020B0604020202020204" pitchFamily="34" charset="0"/>
              </a:rPr>
              <a:t>A</a:t>
            </a:r>
            <a:r>
              <a:rPr lang="es-CO" dirty="0" smtClean="0">
                <a:solidFill>
                  <a:schemeClr val="tx1"/>
                </a:solidFill>
                <a:latin typeface="Arial" panose="020B0604020202020204" pitchFamily="34" charset="0"/>
                <a:cs typeface="Arial" panose="020B0604020202020204" pitchFamily="34" charset="0"/>
              </a:rPr>
              <a:t>plicación de sellantes</a:t>
            </a:r>
          </a:p>
          <a:p>
            <a:pPr algn="just">
              <a:buFontTx/>
              <a:buChar char="-"/>
            </a:pPr>
            <a:r>
              <a:rPr lang="es-CO" dirty="0" err="1" smtClean="0">
                <a:solidFill>
                  <a:schemeClr val="tx1"/>
                </a:solidFill>
                <a:latin typeface="Arial" panose="020B0604020202020204" pitchFamily="34" charset="0"/>
                <a:cs typeface="Arial" panose="020B0604020202020204" pitchFamily="34" charset="0"/>
              </a:rPr>
              <a:t>Detartraje</a:t>
            </a:r>
            <a:r>
              <a:rPr lang="es-CO" dirty="0" smtClean="0">
                <a:solidFill>
                  <a:schemeClr val="tx1"/>
                </a:solidFill>
                <a:latin typeface="Arial" panose="020B0604020202020204" pitchFamily="34" charset="0"/>
                <a:cs typeface="Arial" panose="020B0604020202020204" pitchFamily="34" charset="0"/>
              </a:rPr>
              <a:t> </a:t>
            </a:r>
            <a:r>
              <a:rPr lang="es-CO" dirty="0" err="1" smtClean="0">
                <a:solidFill>
                  <a:schemeClr val="tx1"/>
                </a:solidFill>
                <a:latin typeface="Arial" panose="020B0604020202020204" pitchFamily="34" charset="0"/>
                <a:cs typeface="Arial" panose="020B0604020202020204" pitchFamily="34" charset="0"/>
              </a:rPr>
              <a:t>supragingival</a:t>
            </a:r>
            <a:endParaRPr lang="es-CO" dirty="0">
              <a:solidFill>
                <a:schemeClr val="tx1"/>
              </a:solidFill>
              <a:latin typeface="Arial" panose="020B0604020202020204" pitchFamily="34" charset="0"/>
              <a:cs typeface="Arial" panose="020B0604020202020204" pitchFamily="34" charset="0"/>
            </a:endParaRPr>
          </a:p>
          <a:p>
            <a:pPr algn="just">
              <a:buFontTx/>
              <a:buChar char="-"/>
            </a:pPr>
            <a:r>
              <a:rPr lang="es-CO" dirty="0">
                <a:solidFill>
                  <a:schemeClr val="tx1"/>
                </a:solidFill>
                <a:latin typeface="Arial" panose="020B0604020202020204" pitchFamily="34" charset="0"/>
                <a:cs typeface="Arial" panose="020B0604020202020204" pitchFamily="34" charset="0"/>
              </a:rPr>
              <a:t>C</a:t>
            </a:r>
            <a:r>
              <a:rPr lang="es-CO" dirty="0" smtClean="0">
                <a:solidFill>
                  <a:schemeClr val="tx1"/>
                </a:solidFill>
                <a:latin typeface="Arial" panose="020B0604020202020204" pitchFamily="34" charset="0"/>
                <a:cs typeface="Arial" panose="020B0604020202020204" pitchFamily="34" charset="0"/>
              </a:rPr>
              <a:t>onsulta odontológica para gestantes</a:t>
            </a:r>
          </a:p>
          <a:p>
            <a:pPr algn="just"/>
            <a:endParaRPr lang="es-CO" b="1" dirty="0">
              <a:latin typeface="Arial" panose="020B0604020202020204" pitchFamily="34" charset="0"/>
              <a:cs typeface="Arial" panose="020B0604020202020204" pitchFamily="34" charset="0"/>
            </a:endParaRPr>
          </a:p>
          <a:p>
            <a:endParaRPr lang="es-CO" dirty="0"/>
          </a:p>
        </p:txBody>
      </p:sp>
      <p:pic>
        <p:nvPicPr>
          <p:cNvPr id="4" name="Imagen 3"/>
          <p:cNvPicPr>
            <a:picLocks noChangeAspect="1"/>
          </p:cNvPicPr>
          <p:nvPr/>
        </p:nvPicPr>
        <p:blipFill>
          <a:blip r:embed="rId2"/>
          <a:stretch>
            <a:fillRect/>
          </a:stretch>
        </p:blipFill>
        <p:spPr>
          <a:xfrm>
            <a:off x="1241175" y="258472"/>
            <a:ext cx="8693649" cy="1902117"/>
          </a:xfrm>
          <a:prstGeom prst="rect">
            <a:avLst/>
          </a:prstGeom>
        </p:spPr>
      </p:pic>
    </p:spTree>
    <p:extLst>
      <p:ext uri="{BB962C8B-B14F-4D97-AF65-F5344CB8AC3E}">
        <p14:creationId xmlns:p14="http://schemas.microsoft.com/office/powerpoint/2010/main" val="200003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876300" y="258472"/>
            <a:ext cx="8693649" cy="1902117"/>
          </a:xfrm>
          <a:prstGeom prst="rect">
            <a:avLst/>
          </a:prstGeom>
        </p:spPr>
      </p:pic>
      <p:sp>
        <p:nvSpPr>
          <p:cNvPr id="3" name="Marcador de contenido 2"/>
          <p:cNvSpPr>
            <a:spLocks noGrp="1"/>
          </p:cNvSpPr>
          <p:nvPr>
            <p:ph idx="1"/>
          </p:nvPr>
        </p:nvSpPr>
        <p:spPr>
          <a:xfrm>
            <a:off x="973281" y="2389189"/>
            <a:ext cx="8596668" cy="3880773"/>
          </a:xfrm>
        </p:spPr>
        <p:txBody>
          <a:bodyPr>
            <a:normAutofit/>
          </a:bodyPr>
          <a:lstStyle/>
          <a:p>
            <a:r>
              <a:rPr lang="es-CO" sz="2000" b="1" dirty="0">
                <a:solidFill>
                  <a:schemeClr val="tx1"/>
                </a:solidFill>
                <a:latin typeface="Arial" panose="020B0604020202020204" pitchFamily="34" charset="0"/>
                <a:cs typeface="Arial" panose="020B0604020202020204" pitchFamily="34" charset="0"/>
              </a:rPr>
              <a:t>ATENCION POR </a:t>
            </a:r>
            <a:r>
              <a:rPr lang="es-CO" sz="2000" b="1" dirty="0" smtClean="0">
                <a:solidFill>
                  <a:schemeClr val="tx1"/>
                </a:solidFill>
                <a:latin typeface="Arial" panose="020B0604020202020204" pitchFamily="34" charset="0"/>
                <a:cs typeface="Arial" panose="020B0604020202020204" pitchFamily="34" charset="0"/>
              </a:rPr>
              <a:t>ENFERMERIA</a:t>
            </a:r>
          </a:p>
          <a:p>
            <a:r>
              <a:rPr lang="es-CO" sz="2000" b="1" dirty="0">
                <a:solidFill>
                  <a:schemeClr val="tx1"/>
                </a:solidFill>
                <a:latin typeface="Arial" panose="020B0604020202020204" pitchFamily="34" charset="0"/>
                <a:cs typeface="Arial" panose="020B0604020202020204" pitchFamily="34" charset="0"/>
              </a:rPr>
              <a:t>ATENCION </a:t>
            </a:r>
            <a:r>
              <a:rPr lang="es-CO" sz="2000" b="1" dirty="0" smtClean="0">
                <a:solidFill>
                  <a:schemeClr val="tx1"/>
                </a:solidFill>
                <a:latin typeface="Arial" panose="020B0604020202020204" pitchFamily="34" charset="0"/>
                <a:cs typeface="Arial" panose="020B0604020202020204" pitchFamily="34" charset="0"/>
              </a:rPr>
              <a:t>ODONTOLOGICA</a:t>
            </a:r>
          </a:p>
          <a:p>
            <a:r>
              <a:rPr lang="es-CO" sz="2000" b="1" dirty="0">
                <a:solidFill>
                  <a:schemeClr val="tx1"/>
                </a:solidFill>
                <a:latin typeface="Arial" panose="020B0604020202020204" pitchFamily="34" charset="0"/>
                <a:cs typeface="Arial" panose="020B0604020202020204" pitchFamily="34" charset="0"/>
              </a:rPr>
              <a:t>OTROS </a:t>
            </a:r>
            <a:r>
              <a:rPr lang="es-CO" sz="2000" b="1" dirty="0" smtClean="0">
                <a:solidFill>
                  <a:schemeClr val="tx1"/>
                </a:solidFill>
                <a:latin typeface="Arial" panose="020B0604020202020204" pitchFamily="34" charset="0"/>
                <a:cs typeface="Arial" panose="020B0604020202020204" pitchFamily="34" charset="0"/>
              </a:rPr>
              <a:t>SERVICIOS</a:t>
            </a:r>
          </a:p>
          <a:p>
            <a:pPr marL="0" indent="0" algn="just">
              <a:buNone/>
            </a:pPr>
            <a:r>
              <a:rPr lang="es-CO" sz="2000" dirty="0" smtClean="0">
                <a:solidFill>
                  <a:schemeClr val="tx1"/>
                </a:solidFill>
                <a:latin typeface="Arial" panose="020B0604020202020204" pitchFamily="34" charset="0"/>
                <a:cs typeface="Arial" panose="020B0604020202020204" pitchFamily="34" charset="0"/>
              </a:rPr>
              <a:t>-</a:t>
            </a:r>
            <a:r>
              <a:rPr lang="es-CO" sz="2000" b="1" dirty="0" smtClean="0">
                <a:solidFill>
                  <a:schemeClr val="tx1"/>
                </a:solidFill>
                <a:latin typeface="Arial" panose="020B0604020202020204" pitchFamily="34" charset="0"/>
                <a:cs typeface="Arial" panose="020B0604020202020204" pitchFamily="34" charset="0"/>
              </a:rPr>
              <a:t>Traslado de </a:t>
            </a:r>
            <a:r>
              <a:rPr lang="es-CO" sz="2000" b="1" dirty="0">
                <a:solidFill>
                  <a:schemeClr val="tx1"/>
                </a:solidFill>
                <a:latin typeface="Arial" panose="020B0604020202020204" pitchFamily="34" charset="0"/>
                <a:cs typeface="Arial" panose="020B0604020202020204" pitchFamily="34" charset="0"/>
              </a:rPr>
              <a:t>pacientes </a:t>
            </a:r>
            <a:r>
              <a:rPr lang="es-CO" sz="2000" dirty="0">
                <a:solidFill>
                  <a:schemeClr val="tx1"/>
                </a:solidFill>
                <a:latin typeface="Arial" panose="020B0604020202020204" pitchFamily="34" charset="0"/>
                <a:cs typeface="Arial" panose="020B0604020202020204" pitchFamily="34" charset="0"/>
              </a:rPr>
              <a:t>:Los usuarios que por su condición clínica requieran transporte y  remisión a un nivel de mayor  complejidad para tratamiento o exámenes diagnósticos, </a:t>
            </a:r>
            <a:r>
              <a:rPr lang="es-CO" sz="2000" dirty="0" smtClean="0">
                <a:solidFill>
                  <a:schemeClr val="tx1"/>
                </a:solidFill>
                <a:latin typeface="Arial" panose="020B0604020202020204" pitchFamily="34" charset="0"/>
                <a:cs typeface="Arial" panose="020B0604020202020204" pitchFamily="34" charset="0"/>
              </a:rPr>
              <a:t>serán </a:t>
            </a:r>
            <a:r>
              <a:rPr lang="es-CO" sz="2000" dirty="0">
                <a:solidFill>
                  <a:schemeClr val="tx1"/>
                </a:solidFill>
                <a:latin typeface="Arial" panose="020B0604020202020204" pitchFamily="34" charset="0"/>
                <a:cs typeface="Arial" panose="020B0604020202020204" pitchFamily="34" charset="0"/>
              </a:rPr>
              <a:t>trasladados en transporte asistencial básico (TAB) a instituciones prestadoras de servicios de salud de mayor complejidad de la red contratada por respectiva EPS.</a:t>
            </a:r>
          </a:p>
        </p:txBody>
      </p:sp>
    </p:spTree>
    <p:extLst>
      <p:ext uri="{BB962C8B-B14F-4D97-AF65-F5344CB8AC3E}">
        <p14:creationId xmlns:p14="http://schemas.microsoft.com/office/powerpoint/2010/main" val="1897560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70952" y="2214378"/>
            <a:ext cx="8596668" cy="4293999"/>
          </a:xfrm>
        </p:spPr>
        <p:txBody>
          <a:bodyPr>
            <a:noAutofit/>
          </a:bodyPr>
          <a:lstStyle/>
          <a:p>
            <a:r>
              <a:rPr lang="es-CO" b="1" dirty="0">
                <a:solidFill>
                  <a:schemeClr val="tx1"/>
                </a:solidFill>
                <a:latin typeface="Arial" panose="020B0604020202020204" pitchFamily="34" charset="0"/>
                <a:cs typeface="Arial" panose="020B0604020202020204" pitchFamily="34" charset="0"/>
              </a:rPr>
              <a:t>ACTIVIDADES EXTRAMURALES</a:t>
            </a:r>
          </a:p>
          <a:p>
            <a:pPr marL="0" indent="0" algn="just">
              <a:buNone/>
            </a:pPr>
            <a:r>
              <a:rPr lang="es-CO" dirty="0" smtClean="0">
                <a:solidFill>
                  <a:schemeClr val="tx1"/>
                </a:solidFill>
                <a:latin typeface="Arial" panose="020B0604020202020204" pitchFamily="34" charset="0"/>
                <a:cs typeface="Arial" panose="020B0604020202020204" pitchFamily="34" charset="0"/>
              </a:rPr>
              <a:t>Consulta </a:t>
            </a:r>
            <a:r>
              <a:rPr lang="es-CO" dirty="0">
                <a:solidFill>
                  <a:schemeClr val="tx1"/>
                </a:solidFill>
                <a:latin typeface="Arial" panose="020B0604020202020204" pitchFamily="34" charset="0"/>
                <a:cs typeface="Arial" panose="020B0604020202020204" pitchFamily="34" charset="0"/>
              </a:rPr>
              <a:t>médica general, odontológica, consulta con enfermería, higiene oral, vacunación en los puestos de salud del Punto de Atención y otros corregimientos o veredas del municipio con programación previamente establecida</a:t>
            </a:r>
            <a:r>
              <a:rPr lang="es-CO" dirty="0" smtClean="0">
                <a:solidFill>
                  <a:schemeClr val="tx1"/>
                </a:solidFill>
                <a:latin typeface="Arial" panose="020B0604020202020204" pitchFamily="34" charset="0"/>
                <a:cs typeface="Arial" panose="020B0604020202020204" pitchFamily="34" charset="0"/>
              </a:rPr>
              <a:t>.</a:t>
            </a:r>
          </a:p>
          <a:p>
            <a:pPr marL="0" indent="0" algn="just">
              <a:buNone/>
            </a:pPr>
            <a:endParaRPr lang="es-CO" dirty="0">
              <a:solidFill>
                <a:schemeClr val="tx1"/>
              </a:solidFill>
              <a:latin typeface="Arial" panose="020B0604020202020204" pitchFamily="34" charset="0"/>
              <a:cs typeface="Arial" panose="020B0604020202020204" pitchFamily="34" charset="0"/>
            </a:endParaRPr>
          </a:p>
          <a:p>
            <a:r>
              <a:rPr lang="es-CO" b="1" dirty="0" smtClean="0">
                <a:solidFill>
                  <a:schemeClr val="tx1"/>
                </a:solidFill>
                <a:latin typeface="Arial" panose="020B0604020202020204" pitchFamily="34" charset="0"/>
                <a:cs typeface="Arial" panose="020B0604020202020204" pitchFamily="34" charset="0"/>
              </a:rPr>
              <a:t>DESARROLLO </a:t>
            </a:r>
            <a:r>
              <a:rPr lang="es-CO" b="1" dirty="0">
                <a:solidFill>
                  <a:schemeClr val="tx1"/>
                </a:solidFill>
                <a:latin typeface="Arial" panose="020B0604020202020204" pitchFamily="34" charset="0"/>
                <a:cs typeface="Arial" panose="020B0604020202020204" pitchFamily="34" charset="0"/>
              </a:rPr>
              <a:t>DEL COMPONENTE DE VIGILANCIA EPIDEMIOLOGICA</a:t>
            </a:r>
          </a:p>
          <a:p>
            <a:pPr>
              <a:buFontTx/>
              <a:buChar char="-"/>
            </a:pPr>
            <a:r>
              <a:rPr lang="es-CO" dirty="0" smtClean="0">
                <a:solidFill>
                  <a:schemeClr val="tx1"/>
                </a:solidFill>
                <a:latin typeface="Arial" panose="020B0604020202020204" pitchFamily="34" charset="0"/>
                <a:cs typeface="Arial" panose="020B0604020202020204" pitchFamily="34" charset="0"/>
              </a:rPr>
              <a:t>Operatividad </a:t>
            </a:r>
            <a:r>
              <a:rPr lang="es-CO" dirty="0">
                <a:solidFill>
                  <a:schemeClr val="tx1"/>
                </a:solidFill>
                <a:latin typeface="Arial" panose="020B0604020202020204" pitchFamily="34" charset="0"/>
                <a:cs typeface="Arial" panose="020B0604020202020204" pitchFamily="34" charset="0"/>
              </a:rPr>
              <a:t>del Software </a:t>
            </a:r>
            <a:r>
              <a:rPr lang="es-CO" dirty="0" err="1" smtClean="0">
                <a:solidFill>
                  <a:schemeClr val="tx1"/>
                </a:solidFill>
                <a:latin typeface="Arial" panose="020B0604020202020204" pitchFamily="34" charset="0"/>
                <a:cs typeface="Arial" panose="020B0604020202020204" pitchFamily="34" charset="0"/>
              </a:rPr>
              <a:t>Sivigila</a:t>
            </a:r>
            <a:r>
              <a:rPr lang="es-CO" dirty="0" smtClean="0">
                <a:solidFill>
                  <a:schemeClr val="tx1"/>
                </a:solidFill>
                <a:latin typeface="Arial" panose="020B0604020202020204" pitchFamily="34" charset="0"/>
                <a:cs typeface="Arial" panose="020B0604020202020204" pitchFamily="34" charset="0"/>
              </a:rPr>
              <a:t>.</a:t>
            </a:r>
          </a:p>
          <a:p>
            <a:pPr>
              <a:buFontTx/>
              <a:buChar char="-"/>
            </a:pPr>
            <a:r>
              <a:rPr lang="es-CO" dirty="0" smtClean="0">
                <a:solidFill>
                  <a:schemeClr val="tx1"/>
                </a:solidFill>
                <a:latin typeface="Arial" panose="020B0604020202020204" pitchFamily="34" charset="0"/>
                <a:cs typeface="Arial" panose="020B0604020202020204" pitchFamily="34" charset="0"/>
              </a:rPr>
              <a:t>Acciones de Vigilancia y Control en Salud Pública.</a:t>
            </a:r>
          </a:p>
          <a:p>
            <a:pPr>
              <a:buFontTx/>
              <a:buChar char="-"/>
            </a:pPr>
            <a:r>
              <a:rPr lang="es-CO" dirty="0" smtClean="0">
                <a:solidFill>
                  <a:schemeClr val="tx1"/>
                </a:solidFill>
                <a:latin typeface="Arial" panose="020B0604020202020204" pitchFamily="34" charset="0"/>
                <a:cs typeface="Arial" panose="020B0604020202020204" pitchFamily="34" charset="0"/>
              </a:rPr>
              <a:t>Seguimiento </a:t>
            </a:r>
            <a:r>
              <a:rPr lang="es-CO" dirty="0">
                <a:solidFill>
                  <a:schemeClr val="tx1"/>
                </a:solidFill>
                <a:latin typeface="Arial" panose="020B0604020202020204" pitchFamily="34" charset="0"/>
                <a:cs typeface="Arial" panose="020B0604020202020204" pitchFamily="34" charset="0"/>
              </a:rPr>
              <a:t>y Control Epidemiológico de los Eventos de Interés en  Salud </a:t>
            </a:r>
            <a:r>
              <a:rPr lang="es-CO" dirty="0" smtClean="0">
                <a:solidFill>
                  <a:schemeClr val="tx1"/>
                </a:solidFill>
                <a:latin typeface="Arial" panose="020B0604020202020204" pitchFamily="34" charset="0"/>
                <a:cs typeface="Arial" panose="020B0604020202020204" pitchFamily="34" charset="0"/>
              </a:rPr>
              <a:t>Pública.</a:t>
            </a:r>
          </a:p>
          <a:p>
            <a:pPr>
              <a:buFontTx/>
              <a:buChar char="-"/>
            </a:pPr>
            <a:r>
              <a:rPr lang="es-CO" dirty="0" smtClean="0">
                <a:solidFill>
                  <a:schemeClr val="tx1"/>
                </a:solidFill>
                <a:latin typeface="Arial" panose="020B0604020202020204" pitchFamily="34" charset="0"/>
                <a:cs typeface="Arial" panose="020B0604020202020204" pitchFamily="34" charset="0"/>
              </a:rPr>
              <a:t>Desarrollo </a:t>
            </a:r>
            <a:r>
              <a:rPr lang="es-CO" dirty="0">
                <a:solidFill>
                  <a:schemeClr val="tx1"/>
                </a:solidFill>
                <a:latin typeface="Arial" panose="020B0604020202020204" pitchFamily="34" charset="0"/>
                <a:cs typeface="Arial" panose="020B0604020202020204" pitchFamily="34" charset="0"/>
              </a:rPr>
              <a:t>de estrategias para la Búsqueda de Eventos de Interés en salud Pública.</a:t>
            </a:r>
          </a:p>
        </p:txBody>
      </p:sp>
      <p:pic>
        <p:nvPicPr>
          <p:cNvPr id="4" name="Imagen 3"/>
          <p:cNvPicPr>
            <a:picLocks noChangeAspect="1"/>
          </p:cNvPicPr>
          <p:nvPr/>
        </p:nvPicPr>
        <p:blipFill>
          <a:blip r:embed="rId2"/>
          <a:stretch>
            <a:fillRect/>
          </a:stretch>
        </p:blipFill>
        <p:spPr>
          <a:xfrm>
            <a:off x="1170952" y="460882"/>
            <a:ext cx="8693649" cy="1902117"/>
          </a:xfrm>
          <a:prstGeom prst="rect">
            <a:avLst/>
          </a:prstGeom>
        </p:spPr>
      </p:pic>
    </p:spTree>
    <p:extLst>
      <p:ext uri="{BB962C8B-B14F-4D97-AF65-F5344CB8AC3E}">
        <p14:creationId xmlns:p14="http://schemas.microsoft.com/office/powerpoint/2010/main" val="70834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03092" y="898459"/>
            <a:ext cx="8596668" cy="5515220"/>
          </a:xfrm>
        </p:spPr>
        <p:txBody>
          <a:bodyPr>
            <a:normAutofit fontScale="92500" lnSpcReduction="10000"/>
          </a:bodyPr>
          <a:lstStyle/>
          <a:p>
            <a:r>
              <a:rPr lang="es-CO" b="1" dirty="0">
                <a:solidFill>
                  <a:schemeClr val="tx1"/>
                </a:solidFill>
                <a:latin typeface="Arial" pitchFamily="34" charset="0"/>
                <a:cs typeface="Arial" pitchFamily="34" charset="0"/>
              </a:rPr>
              <a:t>LABORATORIO </a:t>
            </a:r>
            <a:r>
              <a:rPr lang="es-CO" b="1" dirty="0" smtClean="0">
                <a:solidFill>
                  <a:schemeClr val="tx1"/>
                </a:solidFill>
                <a:latin typeface="Arial" pitchFamily="34" charset="0"/>
                <a:cs typeface="Arial" pitchFamily="34" charset="0"/>
              </a:rPr>
              <a:t>CLINICO </a:t>
            </a:r>
          </a:p>
          <a:p>
            <a:pPr>
              <a:buFontTx/>
              <a:buChar char="-"/>
            </a:pPr>
            <a:r>
              <a:rPr lang="es-CO" dirty="0" smtClean="0">
                <a:solidFill>
                  <a:schemeClr val="tx1"/>
                </a:solidFill>
                <a:latin typeface="Arial" pitchFamily="34" charset="0"/>
                <a:cs typeface="Arial" pitchFamily="34" charset="0"/>
              </a:rPr>
              <a:t>Química Clínica</a:t>
            </a:r>
          </a:p>
          <a:p>
            <a:pPr>
              <a:buFontTx/>
              <a:buChar char="-"/>
            </a:pPr>
            <a:r>
              <a:rPr lang="es-CO" dirty="0" smtClean="0">
                <a:solidFill>
                  <a:schemeClr val="tx1"/>
                </a:solidFill>
                <a:latin typeface="Arial" pitchFamily="34" charset="0"/>
                <a:cs typeface="Arial" pitchFamily="34" charset="0"/>
              </a:rPr>
              <a:t>Glicemia</a:t>
            </a:r>
            <a:r>
              <a:rPr lang="es-CO" dirty="0">
                <a:solidFill>
                  <a:schemeClr val="tx1"/>
                </a:solidFill>
                <a:latin typeface="Arial" pitchFamily="34" charset="0"/>
                <a:cs typeface="Arial" pitchFamily="34" charset="0"/>
              </a:rPr>
              <a:t>, perfil lipídico (colesterol total, colesterol  HDL,LDL, VLDL), ácido </a:t>
            </a:r>
            <a:r>
              <a:rPr lang="es-CO" dirty="0" smtClean="0">
                <a:solidFill>
                  <a:schemeClr val="tx1"/>
                </a:solidFill>
                <a:latin typeface="Arial" pitchFamily="34" charset="0"/>
                <a:cs typeface="Arial" pitchFamily="34" charset="0"/>
              </a:rPr>
              <a:t>úrico.</a:t>
            </a:r>
          </a:p>
          <a:p>
            <a:pPr>
              <a:buFontTx/>
              <a:buChar char="-"/>
            </a:pPr>
            <a:r>
              <a:rPr lang="es-CO" dirty="0" smtClean="0">
                <a:solidFill>
                  <a:schemeClr val="tx1"/>
                </a:solidFill>
                <a:latin typeface="Arial" pitchFamily="34" charset="0"/>
                <a:cs typeface="Arial" pitchFamily="34" charset="0"/>
              </a:rPr>
              <a:t>Pruebas </a:t>
            </a:r>
            <a:r>
              <a:rPr lang="es-CO" dirty="0">
                <a:solidFill>
                  <a:schemeClr val="tx1"/>
                </a:solidFill>
                <a:latin typeface="Arial" pitchFamily="34" charset="0"/>
                <a:cs typeface="Arial" pitchFamily="34" charset="0"/>
              </a:rPr>
              <a:t>de función renal: </a:t>
            </a:r>
            <a:r>
              <a:rPr lang="es-CO" dirty="0" smtClean="0">
                <a:solidFill>
                  <a:schemeClr val="tx1"/>
                </a:solidFill>
                <a:latin typeface="Arial" pitchFamily="34" charset="0"/>
                <a:cs typeface="Arial" pitchFamily="34" charset="0"/>
              </a:rPr>
              <a:t>Nitrógeno </a:t>
            </a:r>
            <a:r>
              <a:rPr lang="es-CO" dirty="0">
                <a:solidFill>
                  <a:schemeClr val="tx1"/>
                </a:solidFill>
                <a:latin typeface="Arial" pitchFamily="34" charset="0"/>
                <a:cs typeface="Arial" pitchFamily="34" charset="0"/>
              </a:rPr>
              <a:t>ureico, </a:t>
            </a:r>
            <a:r>
              <a:rPr lang="es-CO" dirty="0" smtClean="0">
                <a:solidFill>
                  <a:schemeClr val="tx1"/>
                </a:solidFill>
                <a:latin typeface="Arial" pitchFamily="34" charset="0"/>
                <a:cs typeface="Arial" pitchFamily="34" charset="0"/>
              </a:rPr>
              <a:t>creatinina.</a:t>
            </a:r>
          </a:p>
          <a:p>
            <a:pPr>
              <a:buFontTx/>
              <a:buChar char="-"/>
            </a:pPr>
            <a:r>
              <a:rPr lang="es-CO" dirty="0" smtClean="0">
                <a:solidFill>
                  <a:schemeClr val="tx1"/>
                </a:solidFill>
                <a:latin typeface="Arial" pitchFamily="34" charset="0"/>
                <a:cs typeface="Arial" pitchFamily="34" charset="0"/>
              </a:rPr>
              <a:t>Pruebas </a:t>
            </a:r>
            <a:r>
              <a:rPr lang="es-CO" dirty="0">
                <a:solidFill>
                  <a:schemeClr val="tx1"/>
                </a:solidFill>
                <a:latin typeface="Arial" pitchFamily="34" charset="0"/>
                <a:cs typeface="Arial" pitchFamily="34" charset="0"/>
              </a:rPr>
              <a:t>hepática: </a:t>
            </a:r>
            <a:r>
              <a:rPr lang="es-CO" dirty="0" smtClean="0">
                <a:solidFill>
                  <a:schemeClr val="tx1"/>
                </a:solidFill>
                <a:latin typeface="Arial" pitchFamily="34" charset="0"/>
                <a:cs typeface="Arial" pitchFamily="34" charset="0"/>
              </a:rPr>
              <a:t>bilirrubinas</a:t>
            </a:r>
          </a:p>
          <a:p>
            <a:pPr>
              <a:buFontTx/>
              <a:buChar char="-"/>
            </a:pPr>
            <a:r>
              <a:rPr lang="es-CO" dirty="0" smtClean="0">
                <a:solidFill>
                  <a:schemeClr val="tx1"/>
                </a:solidFill>
                <a:latin typeface="Arial" pitchFamily="34" charset="0"/>
                <a:cs typeface="Arial" pitchFamily="34" charset="0"/>
              </a:rPr>
              <a:t> Hematología</a:t>
            </a:r>
          </a:p>
          <a:p>
            <a:pPr>
              <a:buFontTx/>
              <a:buChar char="-"/>
            </a:pPr>
            <a:r>
              <a:rPr lang="es-CO" dirty="0" smtClean="0">
                <a:solidFill>
                  <a:schemeClr val="tx1"/>
                </a:solidFill>
                <a:latin typeface="Arial" pitchFamily="34" charset="0"/>
                <a:cs typeface="Arial" pitchFamily="34" charset="0"/>
              </a:rPr>
              <a:t>Cuadro </a:t>
            </a:r>
            <a:r>
              <a:rPr lang="es-CO" dirty="0">
                <a:solidFill>
                  <a:schemeClr val="tx1"/>
                </a:solidFill>
                <a:latin typeface="Arial" pitchFamily="34" charset="0"/>
                <a:cs typeface="Arial" pitchFamily="34" charset="0"/>
              </a:rPr>
              <a:t>hemático con VSG </a:t>
            </a:r>
            <a:r>
              <a:rPr lang="es-CO" dirty="0" smtClean="0">
                <a:solidFill>
                  <a:schemeClr val="tx1"/>
                </a:solidFill>
                <a:latin typeface="Arial" pitchFamily="34" charset="0"/>
                <a:cs typeface="Arial" pitchFamily="34" charset="0"/>
              </a:rPr>
              <a:t>manual</a:t>
            </a:r>
          </a:p>
          <a:p>
            <a:pPr>
              <a:buFontTx/>
              <a:buChar char="-"/>
            </a:pPr>
            <a:r>
              <a:rPr lang="es-CO" dirty="0" smtClean="0">
                <a:solidFill>
                  <a:schemeClr val="tx1"/>
                </a:solidFill>
                <a:latin typeface="Arial" pitchFamily="34" charset="0"/>
                <a:cs typeface="Arial" pitchFamily="34" charset="0"/>
              </a:rPr>
              <a:t>Recuento </a:t>
            </a:r>
            <a:r>
              <a:rPr lang="es-CO" dirty="0">
                <a:solidFill>
                  <a:schemeClr val="tx1"/>
                </a:solidFill>
                <a:latin typeface="Arial" pitchFamily="34" charset="0"/>
                <a:cs typeface="Arial" pitchFamily="34" charset="0"/>
              </a:rPr>
              <a:t>de </a:t>
            </a:r>
            <a:r>
              <a:rPr lang="es-CO" dirty="0" smtClean="0">
                <a:solidFill>
                  <a:schemeClr val="tx1"/>
                </a:solidFill>
                <a:latin typeface="Arial" pitchFamily="34" charset="0"/>
                <a:cs typeface="Arial" pitchFamily="34" charset="0"/>
              </a:rPr>
              <a:t>plaquetas</a:t>
            </a:r>
          </a:p>
          <a:p>
            <a:pPr>
              <a:buFontTx/>
              <a:buChar char="-"/>
            </a:pPr>
            <a:r>
              <a:rPr lang="es-CO" dirty="0" smtClean="0">
                <a:solidFill>
                  <a:schemeClr val="tx1"/>
                </a:solidFill>
                <a:latin typeface="Arial" pitchFamily="34" charset="0"/>
                <a:cs typeface="Arial" pitchFamily="34" charset="0"/>
              </a:rPr>
              <a:t>Morfología Globular.</a:t>
            </a:r>
          </a:p>
          <a:p>
            <a:pPr>
              <a:buFontTx/>
              <a:buChar char="-"/>
            </a:pPr>
            <a:r>
              <a:rPr lang="es-CO" dirty="0" smtClean="0">
                <a:solidFill>
                  <a:schemeClr val="tx1"/>
                </a:solidFill>
                <a:latin typeface="Arial" pitchFamily="34" charset="0"/>
                <a:cs typeface="Arial" pitchFamily="34" charset="0"/>
              </a:rPr>
              <a:t>Hemoclasificación</a:t>
            </a:r>
          </a:p>
          <a:p>
            <a:pPr>
              <a:buFontTx/>
              <a:buChar char="-"/>
            </a:pPr>
            <a:r>
              <a:rPr lang="es-CO" dirty="0" smtClean="0">
                <a:solidFill>
                  <a:schemeClr val="tx1"/>
                </a:solidFill>
                <a:latin typeface="Arial" pitchFamily="34" charset="0"/>
                <a:cs typeface="Arial" pitchFamily="34" charset="0"/>
              </a:rPr>
              <a:t>Pruebas Inmunológicas</a:t>
            </a:r>
          </a:p>
          <a:p>
            <a:pPr>
              <a:buFontTx/>
              <a:buChar char="-"/>
            </a:pPr>
            <a:r>
              <a:rPr lang="es-CO" dirty="0" smtClean="0">
                <a:solidFill>
                  <a:schemeClr val="tx1"/>
                </a:solidFill>
                <a:latin typeface="Arial" pitchFamily="34" charset="0"/>
                <a:cs typeface="Arial" pitchFamily="34" charset="0"/>
              </a:rPr>
              <a:t>Prueba </a:t>
            </a:r>
            <a:r>
              <a:rPr lang="es-CO" dirty="0">
                <a:solidFill>
                  <a:schemeClr val="tx1"/>
                </a:solidFill>
                <a:latin typeface="Arial" pitchFamily="34" charset="0"/>
                <a:cs typeface="Arial" pitchFamily="34" charset="0"/>
              </a:rPr>
              <a:t>de embarazo o análisis de embarazo, test </a:t>
            </a:r>
            <a:r>
              <a:rPr lang="es-CO" dirty="0" smtClean="0">
                <a:solidFill>
                  <a:schemeClr val="tx1"/>
                </a:solidFill>
                <a:latin typeface="Arial" pitchFamily="34" charset="0"/>
                <a:cs typeface="Arial" pitchFamily="34" charset="0"/>
              </a:rPr>
              <a:t>embarazo.</a:t>
            </a:r>
          </a:p>
          <a:p>
            <a:pPr>
              <a:buFontTx/>
              <a:buChar char="-"/>
            </a:pPr>
            <a:r>
              <a:rPr lang="es-CO" dirty="0" smtClean="0">
                <a:solidFill>
                  <a:schemeClr val="tx1"/>
                </a:solidFill>
                <a:latin typeface="Arial" pitchFamily="34" charset="0"/>
                <a:cs typeface="Arial" pitchFamily="34" charset="0"/>
              </a:rPr>
              <a:t>Serología VDRL.</a:t>
            </a:r>
          </a:p>
          <a:p>
            <a:pPr>
              <a:buFontTx/>
              <a:buChar char="-"/>
            </a:pPr>
            <a:r>
              <a:rPr lang="es-CO" dirty="0" smtClean="0">
                <a:solidFill>
                  <a:schemeClr val="tx1"/>
                </a:solidFill>
                <a:latin typeface="Arial" pitchFamily="34" charset="0"/>
                <a:cs typeface="Arial" pitchFamily="34" charset="0"/>
              </a:rPr>
              <a:t>PCR </a:t>
            </a:r>
            <a:r>
              <a:rPr lang="es-CO" dirty="0">
                <a:solidFill>
                  <a:schemeClr val="tx1"/>
                </a:solidFill>
                <a:latin typeface="Arial" pitchFamily="34" charset="0"/>
                <a:cs typeface="Arial" pitchFamily="34" charset="0"/>
              </a:rPr>
              <a:t>Y RA </a:t>
            </a:r>
            <a:r>
              <a:rPr lang="es-CO" dirty="0" smtClean="0">
                <a:solidFill>
                  <a:schemeClr val="tx1"/>
                </a:solidFill>
                <a:latin typeface="Arial" pitchFamily="34" charset="0"/>
                <a:cs typeface="Arial" pitchFamily="34" charset="0"/>
              </a:rPr>
              <a:t>TEST</a:t>
            </a:r>
          </a:p>
          <a:p>
            <a:pPr>
              <a:buFontTx/>
              <a:buChar char="-"/>
            </a:pPr>
            <a:r>
              <a:rPr lang="es-CO" dirty="0" smtClean="0">
                <a:solidFill>
                  <a:schemeClr val="tx1"/>
                </a:solidFill>
                <a:latin typeface="Arial" pitchFamily="34" charset="0"/>
                <a:cs typeface="Arial" pitchFamily="34" charset="0"/>
              </a:rPr>
              <a:t>Otros </a:t>
            </a:r>
            <a:r>
              <a:rPr lang="es-CO" dirty="0">
                <a:solidFill>
                  <a:schemeClr val="tx1"/>
                </a:solidFill>
                <a:latin typeface="Arial" pitchFamily="34" charset="0"/>
                <a:cs typeface="Arial" pitchFamily="34" charset="0"/>
              </a:rPr>
              <a:t>Análisis</a:t>
            </a:r>
          </a:p>
          <a:p>
            <a:pPr marL="0" indent="0">
              <a:buNone/>
            </a:pPr>
            <a:endParaRPr lang="es-CO" b="1"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447356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4400" b="1" dirty="0" smtClean="0">
                <a:effectLst>
                  <a:outerShdw blurRad="38100" dist="38100" dir="2700000" algn="tl">
                    <a:srgbClr val="000000">
                      <a:alpha val="43137"/>
                    </a:srgbClr>
                  </a:outerShdw>
                </a:effectLst>
                <a:latin typeface="Algerian" panose="04020705040A02060702" pitchFamily="82" charset="0"/>
              </a:rPr>
              <a:t>NIVEL DE ATENCION</a:t>
            </a:r>
            <a:endParaRPr lang="es-CO" sz="4400" b="1" dirty="0">
              <a:effectLst>
                <a:outerShdw blurRad="38100" dist="38100" dir="2700000" algn="tl">
                  <a:srgbClr val="000000">
                    <a:alpha val="43137"/>
                  </a:srgbClr>
                </a:outerShdw>
              </a:effectLst>
              <a:latin typeface="Algerian" panose="04020705040A02060702" pitchFamily="82" charset="0"/>
            </a:endParaRPr>
          </a:p>
        </p:txBody>
      </p:sp>
      <p:sp>
        <p:nvSpPr>
          <p:cNvPr id="3" name="Marcador de contenido 2"/>
          <p:cNvSpPr>
            <a:spLocks noGrp="1"/>
          </p:cNvSpPr>
          <p:nvPr>
            <p:ph idx="1"/>
          </p:nvPr>
        </p:nvSpPr>
        <p:spPr>
          <a:xfrm>
            <a:off x="986617" y="1742141"/>
            <a:ext cx="8883524" cy="4470400"/>
          </a:xfrm>
        </p:spPr>
        <p:txBody>
          <a:bodyPr>
            <a:normAutofit/>
          </a:bodyPr>
          <a:lstStyle/>
          <a:p>
            <a:pPr marL="0" indent="0" algn="just">
              <a:buNone/>
            </a:pPr>
            <a:r>
              <a:rPr lang="es-CO" sz="2800" b="1" dirty="0">
                <a:solidFill>
                  <a:schemeClr val="accent1"/>
                </a:solidFill>
                <a:latin typeface="Algerian" panose="04020705040A02060702" pitchFamily="82" charset="0"/>
                <a:cs typeface="Arial" panose="020B0604020202020204" pitchFamily="34" charset="0"/>
              </a:rPr>
              <a:t>NIVEL  </a:t>
            </a:r>
            <a:r>
              <a:rPr lang="es-CO" sz="2800" b="1" dirty="0" smtClean="0">
                <a:solidFill>
                  <a:schemeClr val="accent1"/>
                </a:solidFill>
                <a:latin typeface="Algerian" panose="04020705040A02060702" pitchFamily="82" charset="0"/>
                <a:cs typeface="Arial" panose="020B0604020202020204" pitchFamily="34" charset="0"/>
              </a:rPr>
              <a:t>I</a:t>
            </a:r>
          </a:p>
          <a:p>
            <a:pPr marL="0" indent="0" algn="just">
              <a:buNone/>
            </a:pPr>
            <a:r>
              <a:rPr lang="es-CO" sz="2000" dirty="0" smtClean="0">
                <a:solidFill>
                  <a:schemeClr val="tx1"/>
                </a:solidFill>
                <a:latin typeface="Arial" panose="020B0604020202020204" pitchFamily="34" charset="0"/>
                <a:cs typeface="Arial" panose="020B0604020202020204" pitchFamily="34" charset="0"/>
              </a:rPr>
              <a:t>Es </a:t>
            </a:r>
            <a:r>
              <a:rPr lang="es-CO" sz="2000" dirty="0">
                <a:solidFill>
                  <a:schemeClr val="tx1"/>
                </a:solidFill>
                <a:latin typeface="Arial" panose="020B0604020202020204" pitchFamily="34" charset="0"/>
                <a:cs typeface="Arial" panose="020B0604020202020204" pitchFamily="34" charset="0"/>
              </a:rPr>
              <a:t>el de mayor </a:t>
            </a:r>
            <a:r>
              <a:rPr lang="es-CO" sz="2000" dirty="0" smtClean="0">
                <a:solidFill>
                  <a:schemeClr val="tx1"/>
                </a:solidFill>
                <a:latin typeface="Arial" panose="020B0604020202020204" pitchFamily="34" charset="0"/>
                <a:cs typeface="Arial" panose="020B0604020202020204" pitchFamily="34" charset="0"/>
              </a:rPr>
              <a:t>cobertura, pero </a:t>
            </a:r>
            <a:r>
              <a:rPr lang="es-CO" sz="2000" dirty="0">
                <a:solidFill>
                  <a:schemeClr val="tx1"/>
                </a:solidFill>
                <a:latin typeface="Arial" panose="020B0604020202020204" pitchFamily="34" charset="0"/>
                <a:cs typeface="Arial" panose="020B0604020202020204" pitchFamily="34" charset="0"/>
              </a:rPr>
              <a:t>menor </a:t>
            </a:r>
            <a:r>
              <a:rPr lang="es-CO" sz="2000" dirty="0" smtClean="0">
                <a:solidFill>
                  <a:schemeClr val="tx1"/>
                </a:solidFill>
                <a:latin typeface="Arial" panose="020B0604020202020204" pitchFamily="34" charset="0"/>
                <a:cs typeface="Arial" panose="020B0604020202020204" pitchFamily="34" charset="0"/>
              </a:rPr>
              <a:t>complejidad, Esta representado por las puestos y Estaciones médico rurales, los Consultorios </a:t>
            </a:r>
            <a:r>
              <a:rPr lang="es-CO" sz="2000" dirty="0">
                <a:solidFill>
                  <a:schemeClr val="tx1"/>
                </a:solidFill>
                <a:latin typeface="Arial" panose="020B0604020202020204" pitchFamily="34" charset="0"/>
                <a:cs typeface="Arial" panose="020B0604020202020204" pitchFamily="34" charset="0"/>
              </a:rPr>
              <a:t>urbanos y rurales y los centros de Salud Familiar</a:t>
            </a:r>
            <a:r>
              <a:rPr lang="es-CO" sz="2000" dirty="0" smtClean="0">
                <a:solidFill>
                  <a:schemeClr val="tx1"/>
                </a:solidFill>
                <a:latin typeface="Arial" panose="020B0604020202020204" pitchFamily="34" charset="0"/>
                <a:cs typeface="Arial" panose="020B0604020202020204" pitchFamily="34" charset="0"/>
              </a:rPr>
              <a:t>. Su </a:t>
            </a:r>
            <a:r>
              <a:rPr lang="es-CO" sz="2000" dirty="0">
                <a:solidFill>
                  <a:schemeClr val="tx1"/>
                </a:solidFill>
                <a:latin typeface="Arial" panose="020B0604020202020204" pitchFamily="34" charset="0"/>
                <a:cs typeface="Arial" panose="020B0604020202020204" pitchFamily="34" charset="0"/>
              </a:rPr>
              <a:t>recurso humano lo constituyen entre otros</a:t>
            </a:r>
            <a:r>
              <a:rPr lang="es-CO" sz="2000" dirty="0" smtClean="0">
                <a:solidFill>
                  <a:schemeClr val="tx1"/>
                </a:solidFill>
                <a:latin typeface="Arial" panose="020B0604020202020204" pitchFamily="34" charset="0"/>
                <a:cs typeface="Arial" panose="020B0604020202020204" pitchFamily="34" charset="0"/>
              </a:rPr>
              <a:t>: Médicos </a:t>
            </a:r>
            <a:r>
              <a:rPr lang="es-CO" sz="2000" dirty="0">
                <a:solidFill>
                  <a:schemeClr val="tx1"/>
                </a:solidFill>
                <a:latin typeface="Arial" panose="020B0604020202020204" pitchFamily="34" charset="0"/>
                <a:cs typeface="Arial" panose="020B0604020202020204" pitchFamily="34" charset="0"/>
              </a:rPr>
              <a:t>y odontólogos </a:t>
            </a:r>
            <a:r>
              <a:rPr lang="es-CO" sz="2000" dirty="0" smtClean="0">
                <a:solidFill>
                  <a:schemeClr val="tx1"/>
                </a:solidFill>
                <a:latin typeface="Arial" panose="020B0604020202020204" pitchFamily="34" charset="0"/>
                <a:cs typeface="Arial" panose="020B0604020202020204" pitchFamily="34" charset="0"/>
              </a:rPr>
              <a:t>generales, enfermeras</a:t>
            </a:r>
            <a:r>
              <a:rPr lang="es-CO" sz="2000" dirty="0">
                <a:solidFill>
                  <a:schemeClr val="tx1"/>
                </a:solidFill>
                <a:latin typeface="Arial" panose="020B0604020202020204" pitchFamily="34" charset="0"/>
                <a:cs typeface="Arial" panose="020B0604020202020204" pitchFamily="34" charset="0"/>
              </a:rPr>
              <a:t>, </a:t>
            </a:r>
            <a:r>
              <a:rPr lang="es-CO" sz="2000" dirty="0" smtClean="0">
                <a:solidFill>
                  <a:schemeClr val="tx1"/>
                </a:solidFill>
                <a:latin typeface="Arial" panose="020B0604020202020204" pitchFamily="34" charset="0"/>
                <a:cs typeface="Arial" panose="020B0604020202020204" pitchFamily="34" charset="0"/>
              </a:rPr>
              <a:t>nutricionistas</a:t>
            </a:r>
            <a:r>
              <a:rPr lang="es-CO" sz="2000" dirty="0">
                <a:solidFill>
                  <a:schemeClr val="tx1"/>
                </a:solidFill>
                <a:latin typeface="Arial" panose="020B0604020202020204" pitchFamily="34" charset="0"/>
                <a:cs typeface="Arial" panose="020B0604020202020204" pitchFamily="34" charset="0"/>
              </a:rPr>
              <a:t>, psicólogos, asistentes sociales, técnicos </a:t>
            </a:r>
            <a:r>
              <a:rPr lang="es-CO" sz="2000" dirty="0" smtClean="0">
                <a:solidFill>
                  <a:schemeClr val="tx1"/>
                </a:solidFill>
                <a:latin typeface="Arial" panose="020B0604020202020204" pitchFamily="34" charset="0"/>
                <a:cs typeface="Arial" panose="020B0604020202020204" pitchFamily="34" charset="0"/>
              </a:rPr>
              <a:t>paramédicos, </a:t>
            </a:r>
            <a:r>
              <a:rPr lang="es-CO" sz="2000" dirty="0">
                <a:solidFill>
                  <a:schemeClr val="tx1"/>
                </a:solidFill>
                <a:latin typeface="Arial" panose="020B0604020202020204" pitchFamily="34" charset="0"/>
                <a:cs typeface="Arial" panose="020B0604020202020204" pitchFamily="34" charset="0"/>
              </a:rPr>
              <a:t>etc</a:t>
            </a:r>
            <a:r>
              <a:rPr lang="es-CO" sz="2000" dirty="0" smtClean="0">
                <a:solidFill>
                  <a:schemeClr val="tx1"/>
                </a:solidFill>
                <a:latin typeface="Arial" panose="020B0604020202020204" pitchFamily="34" charset="0"/>
                <a:cs typeface="Arial" panose="020B0604020202020204" pitchFamily="34" charset="0"/>
              </a:rPr>
              <a:t>. Sus </a:t>
            </a:r>
            <a:r>
              <a:rPr lang="es-CO" sz="2000" dirty="0">
                <a:solidFill>
                  <a:schemeClr val="tx1"/>
                </a:solidFill>
                <a:latin typeface="Arial" panose="020B0604020202020204" pitchFamily="34" charset="0"/>
                <a:cs typeface="Arial" panose="020B0604020202020204" pitchFamily="34" charset="0"/>
              </a:rPr>
              <a:t>actividades se relacionan entre otras, </a:t>
            </a:r>
            <a:r>
              <a:rPr lang="es-CO" sz="2000" dirty="0" smtClean="0">
                <a:solidFill>
                  <a:schemeClr val="tx1"/>
                </a:solidFill>
                <a:latin typeface="Arial" panose="020B0604020202020204" pitchFamily="34" charset="0"/>
                <a:cs typeface="Arial" panose="020B0604020202020204" pitchFamily="34" charset="0"/>
              </a:rPr>
              <a:t>con: Promoción para </a:t>
            </a:r>
            <a:r>
              <a:rPr lang="es-CO" sz="2000" dirty="0">
                <a:solidFill>
                  <a:schemeClr val="tx1"/>
                </a:solidFill>
                <a:latin typeface="Arial" panose="020B0604020202020204" pitchFamily="34" charset="0"/>
                <a:cs typeface="Arial" panose="020B0604020202020204" pitchFamily="34" charset="0"/>
              </a:rPr>
              <a:t>la </a:t>
            </a:r>
            <a:r>
              <a:rPr lang="es-CO" sz="2000" dirty="0" smtClean="0">
                <a:solidFill>
                  <a:schemeClr val="tx1"/>
                </a:solidFill>
                <a:latin typeface="Arial" panose="020B0604020202020204" pitchFamily="34" charset="0"/>
                <a:cs typeface="Arial" panose="020B0604020202020204" pitchFamily="34" charset="0"/>
              </a:rPr>
              <a:t>salud Control </a:t>
            </a:r>
            <a:r>
              <a:rPr lang="es-CO" sz="2000" dirty="0">
                <a:solidFill>
                  <a:schemeClr val="tx1"/>
                </a:solidFill>
                <a:latin typeface="Arial" panose="020B0604020202020204" pitchFamily="34" charset="0"/>
                <a:cs typeface="Arial" panose="020B0604020202020204" pitchFamily="34" charset="0"/>
              </a:rPr>
              <a:t>de </a:t>
            </a:r>
            <a:r>
              <a:rPr lang="es-CO" sz="2000" dirty="0" smtClean="0">
                <a:solidFill>
                  <a:schemeClr val="tx1"/>
                </a:solidFill>
                <a:latin typeface="Arial" panose="020B0604020202020204" pitchFamily="34" charset="0"/>
                <a:cs typeface="Arial" panose="020B0604020202020204" pitchFamily="34" charset="0"/>
              </a:rPr>
              <a:t>salud Pesquisa </a:t>
            </a:r>
            <a:r>
              <a:rPr lang="es-CO" sz="2000" dirty="0">
                <a:solidFill>
                  <a:schemeClr val="tx1"/>
                </a:solidFill>
                <a:latin typeface="Arial" panose="020B0604020202020204" pitchFamily="34" charset="0"/>
                <a:cs typeface="Arial" panose="020B0604020202020204" pitchFamily="34" charset="0"/>
              </a:rPr>
              <a:t>de </a:t>
            </a:r>
            <a:r>
              <a:rPr lang="es-CO" sz="2000" dirty="0" smtClean="0">
                <a:solidFill>
                  <a:schemeClr val="tx1"/>
                </a:solidFill>
                <a:latin typeface="Arial" panose="020B0604020202020204" pitchFamily="34" charset="0"/>
                <a:cs typeface="Arial" panose="020B0604020202020204" pitchFamily="34" charset="0"/>
              </a:rPr>
              <a:t>morbilidad Tratamiento </a:t>
            </a:r>
            <a:r>
              <a:rPr lang="es-CO" sz="2000" dirty="0">
                <a:solidFill>
                  <a:schemeClr val="tx1"/>
                </a:solidFill>
                <a:latin typeface="Arial" panose="020B0604020202020204" pitchFamily="34" charset="0"/>
                <a:cs typeface="Arial" panose="020B0604020202020204" pitchFamily="34" charset="0"/>
              </a:rPr>
              <a:t>de morbilidad no </a:t>
            </a:r>
            <a:r>
              <a:rPr lang="es-CO" sz="2000" dirty="0" smtClean="0">
                <a:solidFill>
                  <a:schemeClr val="tx1"/>
                </a:solidFill>
                <a:latin typeface="Arial" panose="020B0604020202020204" pitchFamily="34" charset="0"/>
                <a:cs typeface="Arial" panose="020B0604020202020204" pitchFamily="34" charset="0"/>
              </a:rPr>
              <a:t>compleja Derivación </a:t>
            </a:r>
            <a:r>
              <a:rPr lang="es-CO" sz="2000" dirty="0">
                <a:solidFill>
                  <a:schemeClr val="tx1"/>
                </a:solidFill>
                <a:latin typeface="Arial" panose="020B0604020202020204" pitchFamily="34" charset="0"/>
                <a:cs typeface="Arial" panose="020B0604020202020204" pitchFamily="34" charset="0"/>
              </a:rPr>
              <a:t>oportuna de casos a niveles de mayor complejidad.</a:t>
            </a:r>
          </a:p>
        </p:txBody>
      </p:sp>
    </p:spTree>
    <p:extLst>
      <p:ext uri="{BB962C8B-B14F-4D97-AF65-F5344CB8AC3E}">
        <p14:creationId xmlns:p14="http://schemas.microsoft.com/office/powerpoint/2010/main" val="1178381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65593" y="309976"/>
            <a:ext cx="8596668" cy="1320800"/>
          </a:xfrm>
        </p:spPr>
        <p:txBody>
          <a:bodyPr>
            <a:normAutofit/>
          </a:bodyPr>
          <a:lstStyle/>
          <a:p>
            <a:r>
              <a:rPr lang="es-CO" sz="4400" b="1" dirty="0" smtClean="0">
                <a:latin typeface="Algerian" panose="04020705040A02060702" pitchFamily="82" charset="0"/>
              </a:rPr>
              <a:t>Donde afilian a los usuario </a:t>
            </a:r>
            <a:endParaRPr lang="es-CO" sz="4400" b="1" dirty="0">
              <a:latin typeface="Algerian" panose="04020705040A02060702" pitchFamily="82" charset="0"/>
            </a:endParaRPr>
          </a:p>
        </p:txBody>
      </p:sp>
      <p:sp>
        <p:nvSpPr>
          <p:cNvPr id="3" name="Marcador de contenido 2"/>
          <p:cNvSpPr>
            <a:spLocks noGrp="1"/>
          </p:cNvSpPr>
          <p:nvPr>
            <p:ph idx="1"/>
          </p:nvPr>
        </p:nvSpPr>
        <p:spPr>
          <a:xfrm>
            <a:off x="865592" y="1323963"/>
            <a:ext cx="8596668" cy="1135530"/>
          </a:xfrm>
        </p:spPr>
        <p:txBody>
          <a:bodyPr>
            <a:normAutofit/>
          </a:bodyPr>
          <a:lstStyle/>
          <a:p>
            <a:pPr marL="0" indent="0" algn="just">
              <a:buNone/>
            </a:pPr>
            <a:r>
              <a:rPr lang="es-CO" sz="2000" dirty="0" smtClean="0">
                <a:latin typeface="Arial" panose="020B0604020202020204" pitchFamily="34" charset="0"/>
                <a:cs typeface="Arial" panose="020B0604020202020204" pitchFamily="34" charset="0"/>
              </a:rPr>
              <a:t>Cada usuario es libre de escoger a que EPS afiliase y se debe dirigir a la oficina de atención al usuario correspondiente, y lo hacen mediante un formulario de inscripción.</a:t>
            </a:r>
            <a:endParaRPr lang="es-CO" sz="2000" dirty="0">
              <a:latin typeface="Arial" panose="020B0604020202020204" pitchFamily="34" charset="0"/>
              <a:cs typeface="Arial" panose="020B0604020202020204" pitchFamily="34" charset="0"/>
            </a:endParaRPr>
          </a:p>
        </p:txBody>
      </p:sp>
      <p:sp>
        <p:nvSpPr>
          <p:cNvPr id="6" name="Título 1"/>
          <p:cNvSpPr txBox="1">
            <a:spLocks/>
          </p:cNvSpPr>
          <p:nvPr/>
        </p:nvSpPr>
        <p:spPr>
          <a:xfrm>
            <a:off x="865592" y="2339364"/>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O" sz="4400" b="1" dirty="0" smtClean="0">
                <a:latin typeface="Algerian" panose="04020705040A02060702" pitchFamily="82" charset="0"/>
              </a:rPr>
              <a:t>Con quien tiene contrato </a:t>
            </a:r>
            <a:endParaRPr lang="es-CO" sz="4400" b="1" dirty="0">
              <a:latin typeface="Algerian" panose="04020705040A02060702" pitchFamily="82" charset="0"/>
            </a:endParaRPr>
          </a:p>
        </p:txBody>
      </p:sp>
      <p:sp>
        <p:nvSpPr>
          <p:cNvPr id="7" name="CuadroTexto 6"/>
          <p:cNvSpPr txBox="1"/>
          <p:nvPr/>
        </p:nvSpPr>
        <p:spPr>
          <a:xfrm>
            <a:off x="1196786" y="3331476"/>
            <a:ext cx="1883849" cy="1015663"/>
          </a:xfrm>
          <a:prstGeom prst="rect">
            <a:avLst/>
          </a:prstGeom>
          <a:noFill/>
        </p:spPr>
        <p:txBody>
          <a:bodyPr wrap="none" rtlCol="0">
            <a:spAutoFit/>
          </a:bodyPr>
          <a:lstStyle/>
          <a:p>
            <a:pPr marL="285750" indent="-285750">
              <a:buClr>
                <a:schemeClr val="accent1"/>
              </a:buClr>
              <a:buFont typeface="Arial" panose="020B0604020202020204" pitchFamily="34" charset="0"/>
              <a:buChar char="►"/>
            </a:pPr>
            <a:r>
              <a:rPr lang="es-CO" sz="2000" dirty="0" err="1" smtClean="0">
                <a:latin typeface="Arial" panose="020B0604020202020204" pitchFamily="34" charset="0"/>
                <a:cs typeface="Arial" panose="020B0604020202020204" pitchFamily="34" charset="0"/>
              </a:rPr>
              <a:t>Emssanar</a:t>
            </a:r>
            <a:r>
              <a:rPr lang="es-CO" sz="2000" dirty="0" smtClean="0">
                <a:latin typeface="Arial" panose="020B0604020202020204" pitchFamily="34" charset="0"/>
                <a:cs typeface="Arial" panose="020B0604020202020204" pitchFamily="34" charset="0"/>
              </a:rPr>
              <a:t> </a:t>
            </a:r>
            <a:endParaRPr lang="es-CO" sz="2000" dirty="0" smtClean="0">
              <a:latin typeface="Arial" panose="020B0604020202020204" pitchFamily="34" charset="0"/>
              <a:cs typeface="Arial" panose="020B0604020202020204" pitchFamily="34" charset="0"/>
            </a:endParaRPr>
          </a:p>
          <a:p>
            <a:pPr marL="285750" indent="-285750">
              <a:buClr>
                <a:schemeClr val="accent1"/>
              </a:buClr>
              <a:buFont typeface="Arial" panose="020B0604020202020204" pitchFamily="34" charset="0"/>
              <a:buChar char="►"/>
            </a:pPr>
            <a:r>
              <a:rPr lang="es-CO" sz="2000" dirty="0" smtClean="0">
                <a:latin typeface="Arial" panose="020B0604020202020204" pitchFamily="34" charset="0"/>
                <a:cs typeface="Arial" panose="020B0604020202020204" pitchFamily="34" charset="0"/>
              </a:rPr>
              <a:t>Asmet salud</a:t>
            </a:r>
          </a:p>
          <a:p>
            <a:pPr marL="285750" indent="-285750">
              <a:buClr>
                <a:schemeClr val="accent1"/>
              </a:buClr>
              <a:buFont typeface="Arial" panose="020B0604020202020204" pitchFamily="34" charset="0"/>
              <a:buChar char="►"/>
            </a:pPr>
            <a:r>
              <a:rPr lang="es-CO" sz="2000" dirty="0" smtClean="0">
                <a:latin typeface="Arial" panose="020B0604020202020204" pitchFamily="34" charset="0"/>
                <a:cs typeface="Arial" panose="020B0604020202020204" pitchFamily="34" charset="0"/>
              </a:rPr>
              <a:t>AIC</a:t>
            </a:r>
            <a:endParaRPr lang="es-CO" sz="2000" dirty="0">
              <a:latin typeface="Arial" panose="020B0604020202020204" pitchFamily="34" charset="0"/>
              <a:cs typeface="Arial" panose="020B0604020202020204" pitchFamily="34" charset="0"/>
            </a:endParaRPr>
          </a:p>
        </p:txBody>
      </p:sp>
      <p:sp>
        <p:nvSpPr>
          <p:cNvPr id="8" name="Título 1"/>
          <p:cNvSpPr txBox="1">
            <a:spLocks/>
          </p:cNvSpPr>
          <p:nvPr/>
        </p:nvSpPr>
        <p:spPr>
          <a:xfrm>
            <a:off x="773294" y="4763919"/>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O" sz="4400" b="1" dirty="0" smtClean="0">
                <a:latin typeface="Algerian" panose="04020705040A02060702" pitchFamily="82" charset="0"/>
              </a:rPr>
              <a:t>Gerente:</a:t>
            </a:r>
          </a:p>
          <a:p>
            <a:r>
              <a:rPr lang="es-CO" sz="2800" dirty="0" smtClean="0">
                <a:solidFill>
                  <a:schemeClr val="tx1"/>
                </a:solidFill>
                <a:latin typeface="Arial" pitchFamily="34" charset="0"/>
                <a:cs typeface="Arial" pitchFamily="34" charset="0"/>
              </a:rPr>
              <a:t>Gustavo Adolfo Gómez</a:t>
            </a:r>
            <a:endParaRPr lang="es-CO" sz="28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949979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50821" y="1452251"/>
            <a:ext cx="8596668" cy="3880773"/>
          </a:xfrm>
        </p:spPr>
        <p:txBody>
          <a:bodyPr>
            <a:normAutofit/>
          </a:bodyPr>
          <a:lstStyle/>
          <a:p>
            <a:pPr marL="0" indent="0" algn="ctr">
              <a:buNone/>
            </a:pPr>
            <a:r>
              <a:rPr lang="es-CO" sz="8800" dirty="0" smtClean="0">
                <a:solidFill>
                  <a:srgbClr val="0070C0"/>
                </a:solidFill>
                <a:latin typeface="Algerian" panose="04020705040A02060702" pitchFamily="82" charset="0"/>
              </a:rPr>
              <a:t>Gracias por su atención </a:t>
            </a:r>
            <a:r>
              <a:rPr lang="es-CO" sz="8800" dirty="0" smtClean="0">
                <a:solidFill>
                  <a:srgbClr val="0070C0"/>
                </a:solidFill>
                <a:latin typeface="Algerian" panose="04020705040A02060702" pitchFamily="82" charset="0"/>
                <a:sym typeface="Wingdings" panose="05000000000000000000" pitchFamily="2" charset="2"/>
              </a:rPr>
              <a:t></a:t>
            </a:r>
            <a:endParaRPr lang="es-CO" sz="8800" dirty="0">
              <a:solidFill>
                <a:srgbClr val="0070C0"/>
              </a:solidFill>
              <a:latin typeface="Algerian" panose="04020705040A02060702" pitchFamily="82" charset="0"/>
            </a:endParaRPr>
          </a:p>
        </p:txBody>
      </p:sp>
    </p:spTree>
    <p:extLst>
      <p:ext uri="{BB962C8B-B14F-4D97-AF65-F5344CB8AC3E}">
        <p14:creationId xmlns:p14="http://schemas.microsoft.com/office/powerpoint/2010/main" val="1017629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4.bp.blogspot.com/-X7q9DP22-jo/TmfULCDXErI/AAAAAAAARtQ/hd1dAyG3p3w/s1600/Logo+Quilisalu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2976" y="753035"/>
            <a:ext cx="6745816" cy="5288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6209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6600" b="1" dirty="0" smtClean="0">
                <a:effectLst>
                  <a:outerShdw blurRad="38100" dist="38100" dir="2700000" algn="tl">
                    <a:srgbClr val="000000">
                      <a:alpha val="43137"/>
                    </a:srgbClr>
                  </a:outerShdw>
                </a:effectLst>
                <a:latin typeface="Algerian" panose="04020705040A02060702" pitchFamily="82" charset="0"/>
              </a:rPr>
              <a:t>MISION</a:t>
            </a:r>
            <a:endParaRPr lang="es-CO" sz="6600" b="1" dirty="0">
              <a:effectLst>
                <a:outerShdw blurRad="38100" dist="38100" dir="2700000" algn="tl">
                  <a:srgbClr val="000000">
                    <a:alpha val="43137"/>
                  </a:srgbClr>
                </a:outerShdw>
              </a:effectLst>
              <a:latin typeface="Algerian" panose="04020705040A02060702" pitchFamily="82" charset="0"/>
            </a:endParaRPr>
          </a:p>
        </p:txBody>
      </p:sp>
      <p:sp>
        <p:nvSpPr>
          <p:cNvPr id="5" name="Marcador de contenido 4"/>
          <p:cNvSpPr>
            <a:spLocks noGrp="1"/>
          </p:cNvSpPr>
          <p:nvPr>
            <p:ph idx="1"/>
          </p:nvPr>
        </p:nvSpPr>
        <p:spPr>
          <a:xfrm>
            <a:off x="1067299" y="2187483"/>
            <a:ext cx="8596668" cy="3880773"/>
          </a:xfrm>
        </p:spPr>
        <p:txBody>
          <a:bodyPr>
            <a:normAutofit/>
          </a:bodyPr>
          <a:lstStyle/>
          <a:p>
            <a:pPr marL="0" indent="0" algn="just">
              <a:buNone/>
            </a:pPr>
            <a:r>
              <a:rPr lang="es-CO" sz="2800" dirty="0" smtClean="0">
                <a:solidFill>
                  <a:schemeClr val="tx1"/>
                </a:solidFill>
                <a:latin typeface="Arial" panose="020B0604020202020204" pitchFamily="34" charset="0"/>
                <a:cs typeface="Arial" panose="020B0604020202020204" pitchFamily="34" charset="0"/>
              </a:rPr>
              <a:t>Somos </a:t>
            </a:r>
            <a:r>
              <a:rPr lang="es-CO" sz="2800" dirty="0">
                <a:solidFill>
                  <a:schemeClr val="tx1"/>
                </a:solidFill>
                <a:latin typeface="Arial" panose="020B0604020202020204" pitchFamily="34" charset="0"/>
                <a:cs typeface="Arial" panose="020B0604020202020204" pitchFamily="34" charset="0"/>
              </a:rPr>
              <a:t>una Empresa Social del Estado de carácter municipal que presta servicios de salud de baja complejidad  a la población </a:t>
            </a:r>
            <a:r>
              <a:rPr lang="es-CO" sz="2800" dirty="0" smtClean="0">
                <a:solidFill>
                  <a:schemeClr val="tx1"/>
                </a:solidFill>
                <a:latin typeface="Arial" panose="020B0604020202020204" pitchFamily="34" charset="0"/>
                <a:cs typeface="Arial" panose="020B0604020202020204" pitchFamily="34" charset="0"/>
              </a:rPr>
              <a:t>Quilichagueña</a:t>
            </a:r>
            <a:r>
              <a:rPr lang="es-CO" sz="2800" dirty="0">
                <a:solidFill>
                  <a:schemeClr val="tx1"/>
                </a:solidFill>
                <a:latin typeface="Arial" panose="020B0604020202020204" pitchFamily="34" charset="0"/>
                <a:cs typeface="Arial" panose="020B0604020202020204" pitchFamily="34" charset="0"/>
              </a:rPr>
              <a:t>, a través de mecanismos y estrategias que propenden apoderar a la comunidad en conocimientos, prácticas y actitudes saludables, soportados en una filosofía de mejoramiento continuo y </a:t>
            </a:r>
            <a:r>
              <a:rPr lang="es-CO" sz="2800" dirty="0" smtClean="0">
                <a:solidFill>
                  <a:schemeClr val="tx1"/>
                </a:solidFill>
                <a:latin typeface="Arial" panose="020B0604020202020204" pitchFamily="34" charset="0"/>
                <a:cs typeface="Arial" panose="020B0604020202020204" pitchFamily="34" charset="0"/>
              </a:rPr>
              <a:t>así </a:t>
            </a:r>
            <a:r>
              <a:rPr lang="es-CO" sz="2800" dirty="0">
                <a:solidFill>
                  <a:schemeClr val="tx1"/>
                </a:solidFill>
                <a:latin typeface="Arial" panose="020B0604020202020204" pitchFamily="34" charset="0"/>
                <a:cs typeface="Arial" panose="020B0604020202020204" pitchFamily="34" charset="0"/>
              </a:rPr>
              <a:t>contribuir con la calidad de vida de la comunidad</a:t>
            </a:r>
            <a:r>
              <a:rPr lang="es-CO"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71061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6600" b="1" dirty="0" smtClean="0">
                <a:effectLst>
                  <a:outerShdw blurRad="38100" dist="38100" dir="2700000" algn="tl">
                    <a:srgbClr val="000000">
                      <a:alpha val="43137"/>
                    </a:srgbClr>
                  </a:outerShdw>
                </a:effectLst>
                <a:latin typeface="Algerian" panose="04020705040A02060702" pitchFamily="82" charset="0"/>
              </a:rPr>
              <a:t>VISION </a:t>
            </a:r>
            <a:endParaRPr lang="es-CO" sz="6600" b="1" dirty="0">
              <a:effectLst>
                <a:outerShdw blurRad="38100" dist="38100" dir="2700000" algn="tl">
                  <a:srgbClr val="000000">
                    <a:alpha val="43137"/>
                  </a:srgbClr>
                </a:outerShdw>
              </a:effectLst>
              <a:latin typeface="Algerian" panose="04020705040A02060702" pitchFamily="82" charset="0"/>
            </a:endParaRPr>
          </a:p>
        </p:txBody>
      </p:sp>
      <p:sp>
        <p:nvSpPr>
          <p:cNvPr id="3" name="Marcador de contenido 2"/>
          <p:cNvSpPr>
            <a:spLocks noGrp="1"/>
          </p:cNvSpPr>
          <p:nvPr>
            <p:ph idx="1"/>
          </p:nvPr>
        </p:nvSpPr>
        <p:spPr>
          <a:xfrm>
            <a:off x="1094193" y="2281613"/>
            <a:ext cx="8596668" cy="3880773"/>
          </a:xfrm>
        </p:spPr>
        <p:txBody>
          <a:bodyPr>
            <a:normAutofit/>
          </a:bodyPr>
          <a:lstStyle/>
          <a:p>
            <a:pPr marL="0" indent="0" algn="just">
              <a:buNone/>
            </a:pPr>
            <a:r>
              <a:rPr lang="es-CO" sz="2800" dirty="0" smtClean="0">
                <a:solidFill>
                  <a:schemeClr val="tx1"/>
                </a:solidFill>
                <a:latin typeface="Arial" panose="020B0604020202020204" pitchFamily="34" charset="0"/>
                <a:cs typeface="Arial" panose="020B0604020202020204" pitchFamily="34" charset="0"/>
              </a:rPr>
              <a:t>Para </a:t>
            </a:r>
            <a:r>
              <a:rPr lang="es-CO" sz="2800" dirty="0">
                <a:solidFill>
                  <a:schemeClr val="tx1"/>
                </a:solidFill>
                <a:latin typeface="Arial" panose="020B0604020202020204" pitchFamily="34" charset="0"/>
                <a:cs typeface="Arial" panose="020B0604020202020204" pitchFamily="34" charset="0"/>
              </a:rPr>
              <a:t>el año 2016 ser reconocidos a nivel nacional como una Empresa prestadora de servicios de salud, de baja complejidad que genere comunidades saludables implementado a través de un modelo de atención primaria en salud.</a:t>
            </a:r>
          </a:p>
        </p:txBody>
      </p:sp>
    </p:spTree>
    <p:extLst>
      <p:ext uri="{BB962C8B-B14F-4D97-AF65-F5344CB8AC3E}">
        <p14:creationId xmlns:p14="http://schemas.microsoft.com/office/powerpoint/2010/main" val="3805792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9093" y="515470"/>
            <a:ext cx="9286938" cy="1320800"/>
          </a:xfrm>
        </p:spPr>
        <p:txBody>
          <a:bodyPr>
            <a:noAutofit/>
          </a:bodyPr>
          <a:lstStyle/>
          <a:p>
            <a:pPr algn="ctr"/>
            <a:r>
              <a:rPr lang="es-CO" sz="4400" b="1" dirty="0">
                <a:effectLst>
                  <a:outerShdw blurRad="38100" dist="38100" dir="2700000" algn="tl">
                    <a:srgbClr val="000000">
                      <a:alpha val="43137"/>
                    </a:srgbClr>
                  </a:outerShdw>
                </a:effectLst>
                <a:latin typeface="Algerian" panose="04020705040A02060702" pitchFamily="82" charset="0"/>
              </a:rPr>
              <a:t>FILOSOFÍA   INSTTITUCIONAL  Y </a:t>
            </a:r>
            <a:r>
              <a:rPr lang="es-CO" sz="4400" b="1" dirty="0" smtClean="0">
                <a:effectLst>
                  <a:outerShdw blurRad="38100" dist="38100" dir="2700000" algn="tl">
                    <a:srgbClr val="000000">
                      <a:alpha val="43137"/>
                    </a:srgbClr>
                  </a:outerShdw>
                </a:effectLst>
                <a:latin typeface="Algerian" panose="04020705040A02060702" pitchFamily="82" charset="0"/>
              </a:rPr>
              <a:t/>
            </a:r>
            <a:br>
              <a:rPr lang="es-CO" sz="4400" b="1" dirty="0" smtClean="0">
                <a:effectLst>
                  <a:outerShdw blurRad="38100" dist="38100" dir="2700000" algn="tl">
                    <a:srgbClr val="000000">
                      <a:alpha val="43137"/>
                    </a:srgbClr>
                  </a:outerShdw>
                </a:effectLst>
                <a:latin typeface="Algerian" panose="04020705040A02060702" pitchFamily="82" charset="0"/>
              </a:rPr>
            </a:br>
            <a:r>
              <a:rPr lang="es-CO" sz="4400" b="1" dirty="0" smtClean="0">
                <a:effectLst>
                  <a:outerShdw blurRad="38100" dist="38100" dir="2700000" algn="tl">
                    <a:srgbClr val="000000">
                      <a:alpha val="43137"/>
                    </a:srgbClr>
                  </a:outerShdw>
                </a:effectLst>
                <a:latin typeface="Algerian" panose="04020705040A02060702" pitchFamily="82" charset="0"/>
              </a:rPr>
              <a:t>PRINCIPIOS</a:t>
            </a:r>
            <a:endParaRPr lang="es-CO" sz="4400" b="1" dirty="0">
              <a:effectLst>
                <a:outerShdw blurRad="38100" dist="38100" dir="2700000" algn="tl">
                  <a:srgbClr val="000000">
                    <a:alpha val="43137"/>
                  </a:srgbClr>
                </a:outerShdw>
              </a:effectLst>
              <a:latin typeface="Algerian" panose="04020705040A02060702" pitchFamily="82" charset="0"/>
            </a:endParaRPr>
          </a:p>
        </p:txBody>
      </p:sp>
      <p:sp>
        <p:nvSpPr>
          <p:cNvPr id="3" name="Marcador de contenido 2"/>
          <p:cNvSpPr>
            <a:spLocks noGrp="1"/>
          </p:cNvSpPr>
          <p:nvPr>
            <p:ph idx="1"/>
          </p:nvPr>
        </p:nvSpPr>
        <p:spPr>
          <a:xfrm>
            <a:off x="1098682" y="2254717"/>
            <a:ext cx="8668372" cy="4293999"/>
          </a:xfrm>
        </p:spPr>
        <p:txBody>
          <a:bodyPr>
            <a:normAutofit/>
          </a:bodyPr>
          <a:lstStyle/>
          <a:p>
            <a:pPr marL="0" indent="0" algn="just">
              <a:buNone/>
            </a:pPr>
            <a:r>
              <a:rPr lang="es-CO" sz="2400" dirty="0" smtClean="0">
                <a:solidFill>
                  <a:schemeClr val="tx1"/>
                </a:solidFill>
                <a:latin typeface="Arial" panose="020B0604020202020204" pitchFamily="34" charset="0"/>
                <a:cs typeface="Arial" panose="020B0604020202020204" pitchFamily="34" charset="0"/>
              </a:rPr>
              <a:t>Somos </a:t>
            </a:r>
            <a:r>
              <a:rPr lang="es-CO" sz="2400" dirty="0">
                <a:solidFill>
                  <a:schemeClr val="tx1"/>
                </a:solidFill>
                <a:latin typeface="Arial" panose="020B0604020202020204" pitchFamily="34" charset="0"/>
                <a:cs typeface="Arial" panose="020B0604020202020204" pitchFamily="34" charset="0"/>
              </a:rPr>
              <a:t>una entidad de servicio comprometida con la salud y la calidad de vida del ser humano</a:t>
            </a:r>
            <a:r>
              <a:rPr lang="es-CO" sz="2400" dirty="0" smtClean="0">
                <a:solidFill>
                  <a:schemeClr val="tx1"/>
                </a:solidFill>
                <a:latin typeface="Arial" panose="020B0604020202020204" pitchFamily="34" charset="0"/>
                <a:cs typeface="Arial" panose="020B0604020202020204" pitchFamily="34" charset="0"/>
              </a:rPr>
              <a:t>.</a:t>
            </a:r>
          </a:p>
          <a:p>
            <a:pPr marL="0" indent="0" algn="just">
              <a:buNone/>
            </a:pPr>
            <a:r>
              <a:rPr lang="es-CO" sz="2400" dirty="0" smtClean="0">
                <a:solidFill>
                  <a:schemeClr val="tx1"/>
                </a:solidFill>
                <a:latin typeface="Arial" panose="020B0604020202020204" pitchFamily="34" charset="0"/>
                <a:cs typeface="Arial" panose="020B0604020202020204" pitchFamily="34" charset="0"/>
              </a:rPr>
              <a:t>-</a:t>
            </a:r>
            <a:r>
              <a:rPr lang="es-CO" sz="2400" dirty="0">
                <a:solidFill>
                  <a:schemeClr val="tx1"/>
                </a:solidFill>
                <a:latin typeface="Arial" panose="020B0604020202020204" pitchFamily="34" charset="0"/>
                <a:cs typeface="Arial" panose="020B0604020202020204" pitchFamily="34" charset="0"/>
              </a:rPr>
              <a:t>Ética, integridad y transparencia son fundamentales en todos nuestros actos</a:t>
            </a:r>
            <a:r>
              <a:rPr lang="es-CO" sz="2400" dirty="0" smtClean="0">
                <a:solidFill>
                  <a:schemeClr val="tx1"/>
                </a:solidFill>
                <a:latin typeface="Arial" panose="020B0604020202020204" pitchFamily="34" charset="0"/>
                <a:cs typeface="Arial" panose="020B0604020202020204" pitchFamily="34" charset="0"/>
              </a:rPr>
              <a:t>.</a:t>
            </a:r>
          </a:p>
          <a:p>
            <a:pPr marL="0" indent="0" algn="just">
              <a:buNone/>
            </a:pPr>
            <a:r>
              <a:rPr lang="es-CO" sz="2400" dirty="0" smtClean="0">
                <a:solidFill>
                  <a:schemeClr val="tx1"/>
                </a:solidFill>
                <a:latin typeface="Arial" panose="020B0604020202020204" pitchFamily="34" charset="0"/>
                <a:cs typeface="Arial" panose="020B0604020202020204" pitchFamily="34" charset="0"/>
              </a:rPr>
              <a:t>-</a:t>
            </a:r>
            <a:r>
              <a:rPr lang="es-CO" sz="2400" dirty="0">
                <a:solidFill>
                  <a:schemeClr val="tx1"/>
                </a:solidFill>
                <a:latin typeface="Arial" panose="020B0604020202020204" pitchFamily="34" charset="0"/>
                <a:cs typeface="Arial" panose="020B0604020202020204" pitchFamily="34" charset="0"/>
              </a:rPr>
              <a:t>Trabajamos con profesionalismo, buscando de manera permanente la </a:t>
            </a:r>
            <a:r>
              <a:rPr lang="es-CO" sz="2400" dirty="0" smtClean="0">
                <a:solidFill>
                  <a:schemeClr val="tx1"/>
                </a:solidFill>
                <a:latin typeface="Arial" panose="020B0604020202020204" pitchFamily="34" charset="0"/>
                <a:cs typeface="Arial" panose="020B0604020202020204" pitchFamily="34" charset="0"/>
              </a:rPr>
              <a:t>excelencia</a:t>
            </a:r>
          </a:p>
          <a:p>
            <a:pPr marL="0" indent="0" algn="just">
              <a:buNone/>
            </a:pPr>
            <a:r>
              <a:rPr lang="es-CO" sz="2400" dirty="0" smtClean="0">
                <a:solidFill>
                  <a:schemeClr val="tx1"/>
                </a:solidFill>
                <a:latin typeface="Arial" panose="020B0604020202020204" pitchFamily="34" charset="0"/>
                <a:cs typeface="Arial" panose="020B0604020202020204" pitchFamily="34" charset="0"/>
              </a:rPr>
              <a:t>.-</a:t>
            </a:r>
            <a:r>
              <a:rPr lang="es-CO" sz="2400" dirty="0">
                <a:solidFill>
                  <a:schemeClr val="tx1"/>
                </a:solidFill>
                <a:latin typeface="Arial" panose="020B0604020202020204" pitchFamily="34" charset="0"/>
                <a:cs typeface="Arial" panose="020B0604020202020204" pitchFamily="34" charset="0"/>
              </a:rPr>
              <a:t>Creemos en la importancia de la innovación y la generación de conocimiento</a:t>
            </a:r>
            <a:r>
              <a:rPr lang="es-CO" sz="2400" dirty="0" smtClean="0">
                <a:solidFill>
                  <a:schemeClr val="tx1"/>
                </a:solidFill>
                <a:latin typeface="Arial" panose="020B0604020202020204" pitchFamily="34" charset="0"/>
                <a:cs typeface="Arial" panose="020B0604020202020204" pitchFamily="34" charset="0"/>
              </a:rPr>
              <a:t>.</a:t>
            </a:r>
          </a:p>
          <a:p>
            <a:pPr marL="0" indent="0" algn="just">
              <a:buNone/>
            </a:pPr>
            <a:r>
              <a:rPr lang="es-CO" sz="2400" dirty="0" smtClean="0">
                <a:solidFill>
                  <a:schemeClr val="tx1"/>
                </a:solidFill>
                <a:latin typeface="Arial" panose="020B0604020202020204" pitchFamily="34" charset="0"/>
                <a:cs typeface="Arial" panose="020B0604020202020204" pitchFamily="34" charset="0"/>
              </a:rPr>
              <a:t>-</a:t>
            </a:r>
            <a:r>
              <a:rPr lang="es-CO" sz="2400" dirty="0">
                <a:solidFill>
                  <a:schemeClr val="tx1"/>
                </a:solidFill>
                <a:latin typeface="Arial" panose="020B0604020202020204" pitchFamily="34" charset="0"/>
                <a:cs typeface="Arial" panose="020B0604020202020204" pitchFamily="34" charset="0"/>
              </a:rPr>
              <a:t>Somos una entidad pública, con compromiso social, enfoque empresarial, liderazgo  y viabilidad económica</a:t>
            </a:r>
          </a:p>
        </p:txBody>
      </p:sp>
    </p:spTree>
    <p:extLst>
      <p:ext uri="{BB962C8B-B14F-4D97-AF65-F5344CB8AC3E}">
        <p14:creationId xmlns:p14="http://schemas.microsoft.com/office/powerpoint/2010/main" val="2379408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744070"/>
            <a:ext cx="8596668" cy="1320800"/>
          </a:xfrm>
        </p:spPr>
        <p:txBody>
          <a:bodyPr>
            <a:noAutofit/>
          </a:bodyPr>
          <a:lstStyle/>
          <a:p>
            <a:pPr algn="ctr"/>
            <a:r>
              <a:rPr lang="es-CO" sz="4400" b="1" dirty="0" smtClean="0">
                <a:effectLst>
                  <a:outerShdw blurRad="38100" dist="38100" dir="2700000" algn="tl">
                    <a:srgbClr val="000000">
                      <a:alpha val="43137"/>
                    </a:srgbClr>
                  </a:outerShdw>
                </a:effectLst>
                <a:latin typeface="Algerian" panose="04020705040A02060702" pitchFamily="82" charset="0"/>
              </a:rPr>
              <a:t>PRINCIPIO DE EFICIENCIA DE ATENCION AL USUARIO</a:t>
            </a:r>
            <a:endParaRPr lang="es-CO" sz="4400" b="1" dirty="0">
              <a:effectLst>
                <a:outerShdw blurRad="38100" dist="38100" dir="2700000" algn="tl">
                  <a:srgbClr val="000000">
                    <a:alpha val="43137"/>
                  </a:srgbClr>
                </a:outerShdw>
              </a:effectLst>
              <a:latin typeface="Algerian" panose="04020705040A02060702" pitchFamily="82" charset="0"/>
            </a:endParaRPr>
          </a:p>
        </p:txBody>
      </p:sp>
      <p:sp>
        <p:nvSpPr>
          <p:cNvPr id="3" name="Marcador de contenido 2"/>
          <p:cNvSpPr>
            <a:spLocks noGrp="1"/>
          </p:cNvSpPr>
          <p:nvPr>
            <p:ph idx="1"/>
          </p:nvPr>
        </p:nvSpPr>
        <p:spPr>
          <a:xfrm>
            <a:off x="1067300" y="2644681"/>
            <a:ext cx="8596668" cy="3880773"/>
          </a:xfrm>
        </p:spPr>
        <p:txBody>
          <a:bodyPr>
            <a:normAutofit/>
          </a:bodyPr>
          <a:lstStyle/>
          <a:p>
            <a:pPr marL="0" indent="0" algn="just">
              <a:buNone/>
            </a:pPr>
            <a:r>
              <a:rPr lang="es-CO" sz="2800" dirty="0" smtClean="0">
                <a:solidFill>
                  <a:schemeClr val="tx1"/>
                </a:solidFill>
                <a:latin typeface="Arial" panose="020B0604020202020204" pitchFamily="34" charset="0"/>
                <a:cs typeface="Arial" panose="020B0604020202020204" pitchFamily="34" charset="0"/>
              </a:rPr>
              <a:t>La eficiencia del atención del usuario depende de la actitud de cada persona, algunas brindan una atención adecuada con la cual el usuario se siente satisfecho de la información brindada, pero otras no tiene ese servicio humanizado de como tratar respectivamente al usuario no son consecuentes con la información que deben brindar.</a:t>
            </a:r>
            <a:endParaRPr lang="es-CO"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422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5252" y="609600"/>
            <a:ext cx="8596668" cy="1320800"/>
          </a:xfrm>
        </p:spPr>
        <p:txBody>
          <a:bodyPr>
            <a:noAutofit/>
          </a:bodyPr>
          <a:lstStyle/>
          <a:p>
            <a:pPr algn="ctr"/>
            <a:r>
              <a:rPr lang="es-CO" sz="4000" b="1" dirty="0">
                <a:effectLst>
                  <a:outerShdw blurRad="38100" dist="38100" dir="2700000" algn="tl">
                    <a:srgbClr val="000000">
                      <a:alpha val="43137"/>
                    </a:srgbClr>
                  </a:outerShdw>
                </a:effectLst>
                <a:latin typeface="Algerian" panose="04020705040A02060702" pitchFamily="82" charset="0"/>
              </a:rPr>
              <a:t>SERVICIO DE INFORMACIÓN Y ATENCIÓN AL USUARIO (SIAU)</a:t>
            </a:r>
          </a:p>
        </p:txBody>
      </p:sp>
      <p:sp>
        <p:nvSpPr>
          <p:cNvPr id="3" name="Marcador de contenido 2"/>
          <p:cNvSpPr>
            <a:spLocks noGrp="1"/>
          </p:cNvSpPr>
          <p:nvPr>
            <p:ph idx="1"/>
          </p:nvPr>
        </p:nvSpPr>
        <p:spPr>
          <a:xfrm>
            <a:off x="1107640" y="2469871"/>
            <a:ext cx="8596668" cy="3880773"/>
          </a:xfrm>
        </p:spPr>
        <p:txBody>
          <a:bodyPr>
            <a:normAutofit/>
          </a:bodyPr>
          <a:lstStyle/>
          <a:p>
            <a:r>
              <a:rPr lang="es-CO" sz="2200" dirty="0">
                <a:solidFill>
                  <a:schemeClr val="tx1"/>
                </a:solidFill>
                <a:latin typeface="Arial" panose="020B0604020202020204" pitchFamily="34" charset="0"/>
                <a:cs typeface="Arial" panose="020B0604020202020204" pitchFamily="34" charset="0"/>
              </a:rPr>
              <a:t>Orientación para acceder a los servicios de salud.</a:t>
            </a:r>
          </a:p>
          <a:p>
            <a:r>
              <a:rPr lang="es-CO" sz="2200" dirty="0">
                <a:solidFill>
                  <a:schemeClr val="tx1"/>
                </a:solidFill>
                <a:latin typeface="Arial" panose="020B0604020202020204" pitchFamily="34" charset="0"/>
                <a:cs typeface="Arial" panose="020B0604020202020204" pitchFamily="34" charset="0"/>
              </a:rPr>
              <a:t>Tramite para la asignación de citas de Medicina Especializada.</a:t>
            </a:r>
          </a:p>
          <a:p>
            <a:r>
              <a:rPr lang="es-CO" sz="2200" dirty="0">
                <a:solidFill>
                  <a:schemeClr val="tx1"/>
                </a:solidFill>
                <a:latin typeface="Arial" panose="020B0604020202020204" pitchFamily="34" charset="0"/>
                <a:cs typeface="Arial" panose="020B0604020202020204" pitchFamily="34" charset="0"/>
              </a:rPr>
              <a:t>Promoción del ejercicio de los Deberes y Derechos en salud.</a:t>
            </a:r>
          </a:p>
          <a:p>
            <a:r>
              <a:rPr lang="es-CO" sz="2200" dirty="0">
                <a:solidFill>
                  <a:schemeClr val="tx1"/>
                </a:solidFill>
                <a:latin typeface="Arial" panose="020B0604020202020204" pitchFamily="34" charset="0"/>
                <a:cs typeface="Arial" panose="020B0604020202020204" pitchFamily="34" charset="0"/>
              </a:rPr>
              <a:t>Medición de la satisfacción del usuario a través de aplicación de Encuestas.</a:t>
            </a:r>
          </a:p>
          <a:p>
            <a:r>
              <a:rPr lang="es-CO" sz="2200" dirty="0">
                <a:solidFill>
                  <a:schemeClr val="tx1"/>
                </a:solidFill>
                <a:latin typeface="Arial" panose="020B0604020202020204" pitchFamily="34" charset="0"/>
                <a:cs typeface="Arial" panose="020B0604020202020204" pitchFamily="34" charset="0"/>
              </a:rPr>
              <a:t>Recepción y Trámite de Quejas y Reclamos de los usuarios.</a:t>
            </a:r>
          </a:p>
          <a:p>
            <a:r>
              <a:rPr lang="es-CO" sz="2200" dirty="0">
                <a:solidFill>
                  <a:schemeClr val="tx1"/>
                </a:solidFill>
                <a:latin typeface="Arial" panose="020B0604020202020204" pitchFamily="34" charset="0"/>
                <a:cs typeface="Arial" panose="020B0604020202020204" pitchFamily="34" charset="0"/>
              </a:rPr>
              <a:t>Promoción de la participación de la comunidad.</a:t>
            </a:r>
          </a:p>
          <a:p>
            <a:r>
              <a:rPr lang="es-CO" sz="2200" dirty="0">
                <a:solidFill>
                  <a:schemeClr val="tx1"/>
                </a:solidFill>
                <a:latin typeface="Arial" panose="020B0604020202020204" pitchFamily="34" charset="0"/>
                <a:cs typeface="Arial" panose="020B0604020202020204" pitchFamily="34" charset="0"/>
              </a:rPr>
              <a:t>Desarrollo de estrategias orientadas a que todo el talento humano de </a:t>
            </a:r>
            <a:r>
              <a:rPr lang="es-CO" sz="2200" dirty="0" smtClean="0">
                <a:solidFill>
                  <a:schemeClr val="tx1"/>
                </a:solidFill>
                <a:latin typeface="Arial" panose="020B0604020202020204" pitchFamily="34" charset="0"/>
                <a:cs typeface="Arial" panose="020B0604020202020204" pitchFamily="34" charset="0"/>
              </a:rPr>
              <a:t>Núcleo </a:t>
            </a:r>
            <a:r>
              <a:rPr lang="es-CO" sz="2200" dirty="0">
                <a:solidFill>
                  <a:schemeClr val="tx1"/>
                </a:solidFill>
                <a:latin typeface="Arial" panose="020B0604020202020204" pitchFamily="34" charset="0"/>
                <a:cs typeface="Arial" panose="020B0604020202020204" pitchFamily="34" charset="0"/>
              </a:rPr>
              <a:t>de Atención brinde un servicio humanizado</a:t>
            </a:r>
            <a:r>
              <a:rPr lang="es-CO" sz="2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645500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01770" y="216646"/>
            <a:ext cx="8596668" cy="1320800"/>
          </a:xfrm>
        </p:spPr>
        <p:txBody>
          <a:bodyPr>
            <a:normAutofit/>
          </a:bodyPr>
          <a:lstStyle/>
          <a:p>
            <a:pPr algn="ctr"/>
            <a:r>
              <a:rPr lang="es-CO" sz="4000" b="1" dirty="0" smtClean="0">
                <a:latin typeface="Algerian" panose="04020705040A02060702" pitchFamily="82" charset="0"/>
              </a:rPr>
              <a:t>SITIO DE QUEJAS, PETICIONES, RECLAMOS Y FELICITACIONES </a:t>
            </a:r>
            <a:endParaRPr lang="es-CO" sz="4000" b="1" dirty="0">
              <a:latin typeface="Algerian" panose="04020705040A02060702" pitchFamily="82" charset="0"/>
            </a:endParaRPr>
          </a:p>
        </p:txBody>
      </p:sp>
      <p:pic>
        <p:nvPicPr>
          <p:cNvPr id="4" name="Marcador de contenido 3"/>
          <p:cNvPicPr>
            <a:picLocks noGrp="1" noChangeAspect="1"/>
          </p:cNvPicPr>
          <p:nvPr>
            <p:ph idx="1"/>
          </p:nvPr>
        </p:nvPicPr>
        <p:blipFill>
          <a:blip r:embed="rId2"/>
          <a:stretch>
            <a:fillRect/>
          </a:stretch>
        </p:blipFill>
        <p:spPr>
          <a:xfrm>
            <a:off x="2166062" y="1621117"/>
            <a:ext cx="2392489" cy="2574365"/>
          </a:xfrm>
          <a:prstGeom prst="rect">
            <a:avLst/>
          </a:prstGeom>
        </p:spPr>
      </p:pic>
      <p:pic>
        <p:nvPicPr>
          <p:cNvPr id="6" name="Imagen 5"/>
          <p:cNvPicPr>
            <a:picLocks noChangeAspect="1"/>
          </p:cNvPicPr>
          <p:nvPr/>
        </p:nvPicPr>
        <p:blipFill>
          <a:blip r:embed="rId3"/>
          <a:stretch>
            <a:fillRect/>
          </a:stretch>
        </p:blipFill>
        <p:spPr>
          <a:xfrm>
            <a:off x="2206403" y="4214907"/>
            <a:ext cx="2365595" cy="2200982"/>
          </a:xfrm>
          <a:prstGeom prst="rect">
            <a:avLst/>
          </a:prstGeom>
        </p:spPr>
      </p:pic>
      <p:sp>
        <p:nvSpPr>
          <p:cNvPr id="7" name="Rectángulo 6"/>
          <p:cNvSpPr/>
          <p:nvPr/>
        </p:nvSpPr>
        <p:spPr>
          <a:xfrm>
            <a:off x="5089413" y="1718120"/>
            <a:ext cx="4094929" cy="2031325"/>
          </a:xfrm>
          <a:prstGeom prst="rect">
            <a:avLst/>
          </a:prstGeom>
        </p:spPr>
        <p:txBody>
          <a:bodyPr wrap="square">
            <a:spAutoFit/>
          </a:bodyPr>
          <a:lstStyle/>
          <a:p>
            <a:pPr marL="285750" indent="-285750" algn="just">
              <a:buClr>
                <a:schemeClr val="bg2">
                  <a:lumMod val="50000"/>
                </a:schemeClr>
              </a:buClr>
              <a:buFont typeface="Arial" panose="020B0604020202020204" pitchFamily="34" charset="0"/>
              <a:buChar char="►"/>
            </a:pPr>
            <a:r>
              <a:rPr lang="es-CO" b="1" dirty="0" smtClean="0">
                <a:latin typeface="Arial" panose="020B0604020202020204" pitchFamily="34" charset="0"/>
                <a:cs typeface="Arial" panose="020B0604020202020204" pitchFamily="34" charset="0"/>
              </a:rPr>
              <a:t>BUZON DE SUGERENCIA</a:t>
            </a:r>
            <a:r>
              <a:rPr lang="es-CO" dirty="0" smtClean="0">
                <a:latin typeface="Arial" panose="020B0604020202020204" pitchFamily="34" charset="0"/>
                <a:cs typeface="Arial" panose="020B0604020202020204" pitchFamily="34" charset="0"/>
              </a:rPr>
              <a:t>: Cuenta con buzón des sugerencia en cada uno de los centros para saber la inconformidad de los usuarios para así darle prontas soluciones</a:t>
            </a:r>
          </a:p>
          <a:p>
            <a:pPr marL="285750" indent="-285750" algn="just">
              <a:buClr>
                <a:schemeClr val="bg2">
                  <a:lumMod val="50000"/>
                </a:schemeClr>
              </a:buClr>
              <a:buFont typeface="Arial" panose="020B0604020202020204" pitchFamily="34" charset="0"/>
              <a:buChar char="►"/>
            </a:pPr>
            <a:endParaRPr lang="es-CO" dirty="0"/>
          </a:p>
        </p:txBody>
      </p:sp>
      <p:sp>
        <p:nvSpPr>
          <p:cNvPr id="8" name="CuadroTexto 7"/>
          <p:cNvSpPr txBox="1"/>
          <p:nvPr/>
        </p:nvSpPr>
        <p:spPr>
          <a:xfrm>
            <a:off x="5382164" y="3814396"/>
            <a:ext cx="3509425" cy="1200329"/>
          </a:xfrm>
          <a:prstGeom prst="rect">
            <a:avLst/>
          </a:prstGeom>
          <a:noFill/>
        </p:spPr>
        <p:txBody>
          <a:bodyPr wrap="square" rtlCol="0">
            <a:spAutoFit/>
          </a:bodyPr>
          <a:lstStyle/>
          <a:p>
            <a:pPr marL="285750" indent="-285750">
              <a:buClr>
                <a:schemeClr val="bg2">
                  <a:lumMod val="50000"/>
                </a:schemeClr>
              </a:buClr>
              <a:buFont typeface="Arial" panose="020B0604020202020204" pitchFamily="34" charset="0"/>
              <a:buChar char="►"/>
            </a:pPr>
            <a:r>
              <a:rPr lang="es-CO" dirty="0" smtClean="0">
                <a:latin typeface="Arial" panose="020B0604020202020204" pitchFamily="34" charset="0"/>
                <a:cs typeface="Arial" panose="020B0604020202020204" pitchFamily="34" charset="0"/>
              </a:rPr>
              <a:t>En su pagina web tiene también un sitio especial para que los usuarios cuenten sus inconformidades </a:t>
            </a:r>
            <a:endParaRPr lang="es-CO" dirty="0">
              <a:latin typeface="Arial" panose="020B0604020202020204" pitchFamily="34" charset="0"/>
              <a:cs typeface="Arial" panose="020B0604020202020204" pitchFamily="34" charset="0"/>
            </a:endParaRPr>
          </a:p>
        </p:txBody>
      </p:sp>
      <p:sp>
        <p:nvSpPr>
          <p:cNvPr id="9" name="Flecha curvada hacia abajo 8"/>
          <p:cNvSpPr/>
          <p:nvPr/>
        </p:nvSpPr>
        <p:spPr>
          <a:xfrm rot="9128442">
            <a:off x="4937840" y="5386744"/>
            <a:ext cx="1544971" cy="93037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extLst>
      <p:ext uri="{BB962C8B-B14F-4D97-AF65-F5344CB8AC3E}">
        <p14:creationId xmlns:p14="http://schemas.microsoft.com/office/powerpoint/2010/main" val="4217487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8733" y="434788"/>
            <a:ext cx="8596668" cy="1320800"/>
          </a:xfrm>
        </p:spPr>
        <p:txBody>
          <a:bodyPr>
            <a:noAutofit/>
          </a:bodyPr>
          <a:lstStyle/>
          <a:p>
            <a:pPr algn="ctr"/>
            <a:r>
              <a:rPr lang="es-CO" sz="4400" b="1" dirty="0" smtClean="0">
                <a:effectLst>
                  <a:outerShdw blurRad="38100" dist="38100" dir="2700000" algn="tl">
                    <a:srgbClr val="000000">
                      <a:alpha val="43137"/>
                    </a:srgbClr>
                  </a:outerShdw>
                </a:effectLst>
                <a:latin typeface="Algerian" panose="04020705040A02060702" pitchFamily="82" charset="0"/>
              </a:rPr>
              <a:t>PROGRAMA Y PORTAFOLIO DE SERVICIO</a:t>
            </a:r>
            <a:endParaRPr lang="es-CO" sz="4400" b="1" dirty="0">
              <a:effectLst>
                <a:outerShdw blurRad="38100" dist="38100" dir="2700000" algn="tl">
                  <a:srgbClr val="000000">
                    <a:alpha val="43137"/>
                  </a:srgbClr>
                </a:outerShdw>
              </a:effectLst>
              <a:latin typeface="Algerian" panose="04020705040A02060702" pitchFamily="82" charset="0"/>
            </a:endParaRPr>
          </a:p>
        </p:txBody>
      </p:sp>
      <p:sp>
        <p:nvSpPr>
          <p:cNvPr id="3" name="Marcador de contenido 2"/>
          <p:cNvSpPr>
            <a:spLocks noGrp="1"/>
          </p:cNvSpPr>
          <p:nvPr>
            <p:ph idx="1"/>
          </p:nvPr>
        </p:nvSpPr>
        <p:spPr>
          <a:xfrm>
            <a:off x="978733" y="2262735"/>
            <a:ext cx="8596668" cy="4172221"/>
          </a:xfrm>
        </p:spPr>
        <p:txBody>
          <a:bodyPr>
            <a:normAutofit/>
          </a:bodyPr>
          <a:lstStyle/>
          <a:p>
            <a:pPr>
              <a:buFont typeface="Arial" panose="020B0604020202020204" pitchFamily="34" charset="0"/>
              <a:buChar char="►"/>
            </a:pPr>
            <a:r>
              <a:rPr lang="es-CO" sz="2000" b="1" dirty="0" smtClean="0">
                <a:solidFill>
                  <a:schemeClr val="tx1"/>
                </a:solidFill>
                <a:latin typeface="Arial" panose="020B0604020202020204" pitchFamily="34" charset="0"/>
                <a:cs typeface="Arial" panose="020B0604020202020204" pitchFamily="34" charset="0"/>
              </a:rPr>
              <a:t>CONSULTA MEDICINA GENERAL</a:t>
            </a:r>
          </a:p>
          <a:p>
            <a:pPr marL="0" indent="0">
              <a:buNone/>
            </a:pPr>
            <a:r>
              <a:rPr lang="es-CO" sz="2000" dirty="0" smtClean="0">
                <a:solidFill>
                  <a:schemeClr val="tx1"/>
                </a:solidFill>
                <a:latin typeface="Arial" panose="020B0604020202020204" pitchFamily="34" charset="0"/>
                <a:cs typeface="Arial" panose="020B0604020202020204" pitchFamily="34" charset="0"/>
              </a:rPr>
              <a:t>ofrecemos el servicio de consulta por medicina general en el siguiente </a:t>
            </a:r>
          </a:p>
          <a:p>
            <a:pPr marL="0" indent="0" algn="just">
              <a:buNone/>
            </a:pPr>
            <a:r>
              <a:rPr lang="es-CO" sz="2000" dirty="0" smtClean="0">
                <a:solidFill>
                  <a:schemeClr val="tx1"/>
                </a:solidFill>
                <a:latin typeface="Arial" panose="020B0604020202020204" pitchFamily="34" charset="0"/>
                <a:cs typeface="Arial" panose="020B0604020202020204" pitchFamily="34" charset="0"/>
              </a:rPr>
              <a:t>horario: lunes, martes, </a:t>
            </a:r>
            <a:r>
              <a:rPr lang="es-CO" sz="2000" dirty="0">
                <a:solidFill>
                  <a:schemeClr val="tx1"/>
                </a:solidFill>
                <a:latin typeface="Arial" panose="020B0604020202020204" pitchFamily="34" charset="0"/>
                <a:cs typeface="Arial" panose="020B0604020202020204" pitchFamily="34" charset="0"/>
              </a:rPr>
              <a:t>Miércoles, Jueves y Viernes: 7:00 am – 1 pm; y  2:00 pm – 5pm. Los </a:t>
            </a:r>
            <a:r>
              <a:rPr lang="es-CO" sz="2000" dirty="0" smtClean="0">
                <a:solidFill>
                  <a:schemeClr val="tx1"/>
                </a:solidFill>
                <a:latin typeface="Arial" panose="020B0604020202020204" pitchFamily="34" charset="0"/>
                <a:cs typeface="Arial" panose="020B0604020202020204" pitchFamily="34" charset="0"/>
              </a:rPr>
              <a:t>sábados: </a:t>
            </a:r>
            <a:r>
              <a:rPr lang="es-CO" sz="2000" dirty="0">
                <a:solidFill>
                  <a:schemeClr val="tx1"/>
                </a:solidFill>
                <a:latin typeface="Arial" panose="020B0604020202020204" pitchFamily="34" charset="0"/>
                <a:cs typeface="Arial" panose="020B0604020202020204" pitchFamily="34" charset="0"/>
              </a:rPr>
              <a:t>7:00 am – </a:t>
            </a:r>
            <a:r>
              <a:rPr lang="es-CO" sz="2000" dirty="0" smtClean="0">
                <a:solidFill>
                  <a:schemeClr val="tx1"/>
                </a:solidFill>
                <a:latin typeface="Arial" panose="020B0604020202020204" pitchFamily="34" charset="0"/>
                <a:cs typeface="Arial" panose="020B0604020202020204" pitchFamily="34" charset="0"/>
              </a:rPr>
              <a:t>1pm</a:t>
            </a:r>
            <a:endParaRPr lang="es-CO" sz="2000" dirty="0">
              <a:solidFill>
                <a:schemeClr val="tx1"/>
              </a:solidFill>
              <a:latin typeface="Arial" panose="020B0604020202020204" pitchFamily="34" charset="0"/>
              <a:cs typeface="Arial" panose="020B0604020202020204" pitchFamily="34" charset="0"/>
            </a:endParaRPr>
          </a:p>
          <a:p>
            <a:r>
              <a:rPr lang="es-CO" sz="2000" b="1" dirty="0">
                <a:solidFill>
                  <a:schemeClr val="tx1"/>
                </a:solidFill>
                <a:latin typeface="Arial" panose="020B0604020202020204" pitchFamily="34" charset="0"/>
                <a:cs typeface="Arial" panose="020B0604020202020204" pitchFamily="34" charset="0"/>
              </a:rPr>
              <a:t>PROMOCION Y PREVENCION</a:t>
            </a:r>
          </a:p>
          <a:p>
            <a:pPr marL="0" indent="0">
              <a:buNone/>
            </a:pPr>
            <a:r>
              <a:rPr lang="es-CO" sz="2000" dirty="0">
                <a:solidFill>
                  <a:schemeClr val="tx1"/>
                </a:solidFill>
                <a:latin typeface="Arial" panose="020B0604020202020204" pitchFamily="34" charset="0"/>
                <a:cs typeface="Arial" panose="020B0604020202020204" pitchFamily="34" charset="0"/>
              </a:rPr>
              <a:t>Programas de Protección Específica y Detección Temprana</a:t>
            </a:r>
          </a:p>
          <a:p>
            <a:pPr>
              <a:buFontTx/>
              <a:buChar char="-"/>
            </a:pPr>
            <a:r>
              <a:rPr lang="es-CO" sz="2000" dirty="0" smtClean="0">
                <a:solidFill>
                  <a:schemeClr val="tx1"/>
                </a:solidFill>
                <a:latin typeface="Arial" panose="020B0604020202020204" pitchFamily="34" charset="0"/>
                <a:cs typeface="Arial" panose="020B0604020202020204" pitchFamily="34" charset="0"/>
              </a:rPr>
              <a:t>Vacunación</a:t>
            </a:r>
            <a:endParaRPr lang="es-CO" sz="2000" dirty="0">
              <a:solidFill>
                <a:schemeClr val="tx1"/>
              </a:solidFill>
              <a:latin typeface="Arial" panose="020B0604020202020204" pitchFamily="34" charset="0"/>
              <a:cs typeface="Arial" panose="020B0604020202020204" pitchFamily="34" charset="0"/>
            </a:endParaRPr>
          </a:p>
          <a:p>
            <a:pPr>
              <a:buFontTx/>
              <a:buChar char="-"/>
            </a:pPr>
            <a:r>
              <a:rPr lang="es-CO" sz="2000" dirty="0">
                <a:solidFill>
                  <a:schemeClr val="tx1"/>
                </a:solidFill>
                <a:latin typeface="Arial" panose="020B0604020202020204" pitchFamily="34" charset="0"/>
                <a:cs typeface="Arial" panose="020B0604020202020204" pitchFamily="34" charset="0"/>
              </a:rPr>
              <a:t>C</a:t>
            </a:r>
            <a:r>
              <a:rPr lang="es-CO" sz="2000" dirty="0" smtClean="0">
                <a:solidFill>
                  <a:schemeClr val="tx1"/>
                </a:solidFill>
                <a:latin typeface="Arial" panose="020B0604020202020204" pitchFamily="34" charset="0"/>
                <a:cs typeface="Arial" panose="020B0604020202020204" pitchFamily="34" charset="0"/>
              </a:rPr>
              <a:t>ontrol de crecimiento y desarrollo</a:t>
            </a:r>
          </a:p>
          <a:p>
            <a:pPr>
              <a:buFontTx/>
              <a:buChar char="-"/>
            </a:pPr>
            <a:r>
              <a:rPr lang="es-CO" sz="2000" dirty="0">
                <a:solidFill>
                  <a:schemeClr val="tx1"/>
                </a:solidFill>
                <a:latin typeface="Arial" panose="020B0604020202020204" pitchFamily="34" charset="0"/>
                <a:cs typeface="Arial" panose="020B0604020202020204" pitchFamily="34" charset="0"/>
              </a:rPr>
              <a:t>D</a:t>
            </a:r>
            <a:r>
              <a:rPr lang="es-CO" sz="2000" dirty="0" smtClean="0">
                <a:solidFill>
                  <a:schemeClr val="tx1"/>
                </a:solidFill>
                <a:latin typeface="Arial" panose="020B0604020202020204" pitchFamily="34" charset="0"/>
                <a:cs typeface="Arial" panose="020B0604020202020204" pitchFamily="34" charset="0"/>
              </a:rPr>
              <a:t>etección temprana de alteraciones del joven</a:t>
            </a:r>
          </a:p>
          <a:p>
            <a:pPr>
              <a:buFontTx/>
              <a:buChar char="-"/>
            </a:pPr>
            <a:r>
              <a:rPr lang="es-CO" sz="2000" dirty="0">
                <a:solidFill>
                  <a:schemeClr val="tx1"/>
                </a:solidFill>
                <a:latin typeface="Arial" panose="020B0604020202020204" pitchFamily="34" charset="0"/>
                <a:cs typeface="Arial" panose="020B0604020202020204" pitchFamily="34" charset="0"/>
              </a:rPr>
              <a:t>C</a:t>
            </a:r>
            <a:r>
              <a:rPr lang="es-CO" sz="2000" dirty="0" smtClean="0">
                <a:solidFill>
                  <a:schemeClr val="tx1"/>
                </a:solidFill>
                <a:latin typeface="Arial" panose="020B0604020202020204" pitchFamily="34" charset="0"/>
                <a:cs typeface="Arial" panose="020B0604020202020204" pitchFamily="34" charset="0"/>
              </a:rPr>
              <a:t>ontrol prenatal</a:t>
            </a:r>
          </a:p>
          <a:p>
            <a:endParaRPr lang="es-CO"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938932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Azul cáli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244</TotalTime>
  <Words>694</Words>
  <Application>Microsoft Office PowerPoint</Application>
  <PresentationFormat>Personalizado</PresentationFormat>
  <Paragraphs>88</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Faceta</vt:lpstr>
      <vt:lpstr>Presentación de PowerPoint</vt:lpstr>
      <vt:lpstr>Presentación de PowerPoint</vt:lpstr>
      <vt:lpstr>MISION</vt:lpstr>
      <vt:lpstr>VISION </vt:lpstr>
      <vt:lpstr>FILOSOFÍA   INSTTITUCIONAL  Y  PRINCIPIOS</vt:lpstr>
      <vt:lpstr>PRINCIPIO DE EFICIENCIA DE ATENCION AL USUARIO</vt:lpstr>
      <vt:lpstr>SERVICIO DE INFORMACIÓN Y ATENCIÓN AL USUARIO (SIAU)</vt:lpstr>
      <vt:lpstr>SITIO DE QUEJAS, PETICIONES, RECLAMOS Y FELICITACIONES </vt:lpstr>
      <vt:lpstr>PROGRAMA Y PORTAFOLIO DE SERVICIO</vt:lpstr>
      <vt:lpstr>Presentación de PowerPoint</vt:lpstr>
      <vt:lpstr>Presentación de PowerPoint</vt:lpstr>
      <vt:lpstr>Presentación de PowerPoint</vt:lpstr>
      <vt:lpstr>Presentación de PowerPoint</vt:lpstr>
      <vt:lpstr>NIVEL DE ATENCION</vt:lpstr>
      <vt:lpstr>Donde afilian a los usuario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C001</dc:creator>
  <cp:lastModifiedBy>JESUS ME AMA</cp:lastModifiedBy>
  <cp:revision>25</cp:revision>
  <dcterms:created xsi:type="dcterms:W3CDTF">2016-02-20T20:35:28Z</dcterms:created>
  <dcterms:modified xsi:type="dcterms:W3CDTF">2016-02-22T13:56:49Z</dcterms:modified>
</cp:coreProperties>
</file>